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notesSlides/notesSlide27.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38" r:id="rId1"/>
  </p:sldMasterIdLst>
  <p:notesMasterIdLst>
    <p:notesMasterId r:id="rId85"/>
  </p:notesMasterIdLst>
  <p:handoutMasterIdLst>
    <p:handoutMasterId r:id="rId86"/>
  </p:handoutMasterIdLst>
  <p:sldIdLst>
    <p:sldId id="256" r:id="rId2"/>
    <p:sldId id="275" r:id="rId3"/>
    <p:sldId id="333" r:id="rId4"/>
    <p:sldId id="370" r:id="rId5"/>
    <p:sldId id="334" r:id="rId6"/>
    <p:sldId id="494" r:id="rId7"/>
    <p:sldId id="509" r:id="rId8"/>
    <p:sldId id="272" r:id="rId9"/>
    <p:sldId id="388" r:id="rId10"/>
    <p:sldId id="341" r:id="rId11"/>
    <p:sldId id="459" r:id="rId12"/>
    <p:sldId id="351" r:id="rId13"/>
    <p:sldId id="353" r:id="rId14"/>
    <p:sldId id="386" r:id="rId15"/>
    <p:sldId id="515" r:id="rId16"/>
    <p:sldId id="458" r:id="rId17"/>
    <p:sldId id="450" r:id="rId18"/>
    <p:sldId id="451" r:id="rId19"/>
    <p:sldId id="473" r:id="rId20"/>
    <p:sldId id="460" r:id="rId21"/>
    <p:sldId id="457" r:id="rId22"/>
    <p:sldId id="551" r:id="rId23"/>
    <p:sldId id="268" r:id="rId24"/>
    <p:sldId id="270" r:id="rId25"/>
    <p:sldId id="271" r:id="rId26"/>
    <p:sldId id="570" r:id="rId27"/>
    <p:sldId id="410" r:id="rId28"/>
    <p:sldId id="383" r:id="rId29"/>
    <p:sldId id="384" r:id="rId30"/>
    <p:sldId id="465" r:id="rId31"/>
    <p:sldId id="385" r:id="rId32"/>
    <p:sldId id="411" r:id="rId33"/>
    <p:sldId id="501" r:id="rId34"/>
    <p:sldId id="412" r:id="rId35"/>
    <p:sldId id="572" r:id="rId36"/>
    <p:sldId id="503" r:id="rId37"/>
    <p:sldId id="552" r:id="rId38"/>
    <p:sldId id="417" r:id="rId39"/>
    <p:sldId id="409" r:id="rId40"/>
    <p:sldId id="418" r:id="rId41"/>
    <p:sldId id="420" r:id="rId42"/>
    <p:sldId id="419" r:id="rId43"/>
    <p:sldId id="421" r:id="rId44"/>
    <p:sldId id="422" r:id="rId45"/>
    <p:sldId id="423" r:id="rId46"/>
    <p:sldId id="563" r:id="rId47"/>
    <p:sldId id="559" r:id="rId48"/>
    <p:sldId id="564" r:id="rId49"/>
    <p:sldId id="560" r:id="rId50"/>
    <p:sldId id="561" r:id="rId51"/>
    <p:sldId id="562" r:id="rId52"/>
    <p:sldId id="566" r:id="rId53"/>
    <p:sldId id="565" r:id="rId54"/>
    <p:sldId id="567" r:id="rId55"/>
    <p:sldId id="569" r:id="rId56"/>
    <p:sldId id="568" r:id="rId57"/>
    <p:sldId id="571" r:id="rId58"/>
    <p:sldId id="523" r:id="rId59"/>
    <p:sldId id="513" r:id="rId60"/>
    <p:sldId id="437" r:id="rId61"/>
    <p:sldId id="558" r:id="rId62"/>
    <p:sldId id="439" r:id="rId63"/>
    <p:sldId id="440" r:id="rId64"/>
    <p:sldId id="496" r:id="rId65"/>
    <p:sldId id="467" r:id="rId66"/>
    <p:sldId id="500" r:id="rId67"/>
    <p:sldId id="574" r:id="rId68"/>
    <p:sldId id="434" r:id="rId69"/>
    <p:sldId id="466" r:id="rId70"/>
    <p:sldId id="448" r:id="rId71"/>
    <p:sldId id="517" r:id="rId72"/>
    <p:sldId id="520" r:id="rId73"/>
    <p:sldId id="470" r:id="rId74"/>
    <p:sldId id="469" r:id="rId75"/>
    <p:sldId id="485" r:id="rId76"/>
    <p:sldId id="512" r:id="rId77"/>
    <p:sldId id="472" r:id="rId78"/>
    <p:sldId id="508" r:id="rId79"/>
    <p:sldId id="427" r:id="rId80"/>
    <p:sldId id="549" r:id="rId81"/>
    <p:sldId id="342" r:id="rId82"/>
    <p:sldId id="307" r:id="rId83"/>
    <p:sldId id="475" r:id="rId84"/>
  </p:sldIdLst>
  <p:sldSz cx="12192000" cy="6858000"/>
  <p:notesSz cx="7315200" cy="9601200"/>
  <p:embeddedFontLst>
    <p:embeddedFont>
      <p:font typeface="Book Antiqua" panose="02040602050305030304" pitchFamily="18" charset="0"/>
      <p:regular r:id="rId87"/>
      <p:bold r:id="rId88"/>
      <p:italic r:id="rId89"/>
      <p:boldItalic r:id="rId90"/>
    </p:embeddedFont>
    <p:embeddedFont>
      <p:font typeface="Calibri" panose="020F0502020204030204" pitchFamily="34" charset="0"/>
      <p:regular r:id="rId91"/>
      <p:bold r:id="rId92"/>
      <p:italic r:id="rId93"/>
      <p:boldItalic r:id="rId94"/>
    </p:embeddedFont>
    <p:embeddedFont>
      <p:font typeface="Cambria Math" panose="02040503050406030204" pitchFamily="18" charset="0"/>
      <p:regular r:id="rId95"/>
    </p:embeddedFont>
    <p:embeddedFont>
      <p:font typeface="Candara" panose="020E0502030303020204" pitchFamily="34" charset="0"/>
      <p:regular r:id="rId96"/>
      <p:bold r:id="rId97"/>
      <p:italic r:id="rId98"/>
      <p:boldItalic r:id="rId99"/>
    </p:embeddedFont>
    <p:embeddedFont>
      <p:font typeface="Century Gothic" panose="020B0502020202020204" pitchFamily="34" charset="0"/>
      <p:regular r:id="rId100"/>
      <p:bold r:id="rId101"/>
      <p:italic r:id="rId102"/>
      <p:boldItalic r:id="rId103"/>
    </p:embeddedFont>
    <p:embeddedFont>
      <p:font typeface="Monotype Sorts" panose="05000000000000000000" charset="2"/>
      <p:regular r:id="rId104"/>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779" autoAdjust="0"/>
    <p:restoredTop sz="73423" autoAdjust="0"/>
  </p:normalViewPr>
  <p:slideViewPr>
    <p:cSldViewPr snapToGrid="0">
      <p:cViewPr varScale="1">
        <p:scale>
          <a:sx n="68" d="100"/>
          <a:sy n="68" d="100"/>
        </p:scale>
        <p:origin x="102" y="588"/>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6.fntdata"/><Relationship Id="rId5" Type="http://schemas.openxmlformats.org/officeDocument/2006/relationships/slide" Target="slides/slide4.xml"/><Relationship Id="rId90" Type="http://schemas.openxmlformats.org/officeDocument/2006/relationships/font" Target="fonts/font4.fntdata"/><Relationship Id="rId95" Type="http://schemas.openxmlformats.org/officeDocument/2006/relationships/font" Target="fonts/font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7.fntdata"/><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1.fntdata"/><Relationship Id="rId104"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4.fntdata"/><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xfrm>
            <a:off x="457200" y="720725"/>
            <a:ext cx="6400800" cy="3600450"/>
          </a:xfrm>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xfrm>
            <a:off x="457200" y="720725"/>
            <a:ext cx="6400800" cy="3600450"/>
          </a:xfrm>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xfrm>
            <a:off x="457200" y="720725"/>
            <a:ext cx="6400800" cy="3600450"/>
          </a:xfrm>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xfrm>
            <a:off x="457200" y="720725"/>
            <a:ext cx="6400800" cy="3600450"/>
          </a:xfrm>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xfrm>
            <a:off x="457200" y="720725"/>
            <a:ext cx="6400800" cy="3600450"/>
          </a:xfrm>
          <a:ln/>
        </p:spPr>
      </p:sp>
      <p:sp>
        <p:nvSpPr>
          <p:cNvPr id="166915" name="Rectangle 3"/>
          <p:cNvSpPr>
            <a:spLocks noGrp="1" noChangeArrowheads="1"/>
          </p:cNvSpPr>
          <p:nvPr>
            <p:ph type="body" idx="1"/>
          </p:nvPr>
        </p:nvSpPr>
        <p:spPr/>
        <p:txBody>
          <a:bodyPr/>
          <a:lstStyle/>
          <a:p>
            <a:r>
              <a:rPr lang="en-US" sz="1200" kern="1200" dirty="0">
                <a:solidFill>
                  <a:schemeClr val="tx1"/>
                </a:solidFill>
                <a:effectLst/>
                <a:latin typeface="Arial" pitchFamily="34" charset="0"/>
                <a:ea typeface="+mn-ea"/>
                <a:cs typeface="+mn-cs"/>
              </a:rPr>
              <a:t>https://www.youtube.com/watch?v=9tqk2cFDi5o#t=226</a:t>
            </a:r>
          </a:p>
          <a:p>
            <a:endParaRPr lang="en-US" sz="1200" kern="1200" dirty="0">
              <a:solidFill>
                <a:schemeClr val="tx1"/>
              </a:solidFill>
              <a:effectLst/>
              <a:latin typeface="Arial" pitchFamily="34" charset="0"/>
              <a:ea typeface="+mn-ea"/>
              <a:cs typeface="+mn-cs"/>
            </a:endParaRPr>
          </a:p>
          <a:p>
            <a:r>
              <a:rPr lang="en-US" dirty="0"/>
              <a:t>https://youtu.be/My4</a:t>
            </a:r>
          </a:p>
          <a:p>
            <a:endParaRPr lang="en-US" dirty="0"/>
          </a:p>
          <a:p>
            <a:endParaRPr lang="en-US" dirty="0"/>
          </a:p>
          <a:p>
            <a:r>
              <a:rPr lang="en-US" dirty="0"/>
              <a:t>&lt;iframe width="640" height="360" </a:t>
            </a:r>
            <a:r>
              <a:rPr lang="en-US" dirty="0" err="1"/>
              <a:t>src</a:t>
            </a:r>
            <a:r>
              <a:rPr lang="en-US" dirty="0"/>
              <a:t>="https://www.youtube.com/embed/9tqk2cFDi5o?autoplay=1&amp;start=226&amp;end=240"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&gt;&lt;/iframe&gt;RA5I0FKs?t=28</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https://youtu.be/My4RA5I0FKs?t=28</a:t>
            </a:r>
          </a:p>
          <a:p>
            <a:endParaRPr lang="en-US" dirty="0"/>
          </a:p>
          <a:p>
            <a:r>
              <a:rPr lang="en-US" dirty="0"/>
              <a:t>&lt;iframe width="1280" height="720" </a:t>
            </a:r>
            <a:r>
              <a:rPr lang="en-US" dirty="0" err="1"/>
              <a:t>src</a:t>
            </a:r>
            <a:r>
              <a:rPr lang="en-US" dirty="0"/>
              <a:t>="https://www.youtube.com/embed/My4RA5I0FKs?autoplay=1&amp;start=28&amp;end=48"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r>
              <a:rPr lang="en-US" dirty="0"/>
              <a:t>Example code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="https://www.youtube.com/embed/oHcKJD_OdfI?autoplay=1&amp;start=285&amp;end=360"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26</a:t>
            </a:fld>
            <a:endParaRPr lang="en-US"/>
          </a:p>
        </p:txBody>
      </p:sp>
    </p:spTree>
    <p:extLst>
      <p:ext uri="{BB962C8B-B14F-4D97-AF65-F5344CB8AC3E}">
        <p14:creationId xmlns:p14="http://schemas.microsoft.com/office/powerpoint/2010/main" val="416476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 happens if we have an </a:t>
            </a:r>
            <a:r>
              <a:rPr lang="en-US" baseline="0" dirty="0" err="1"/>
              <a:t>upflow</a:t>
            </a:r>
            <a:r>
              <a:rPr lang="en-US" baseline="0" dirty="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Also! Dirty</a:t>
            </a:r>
            <a:r>
              <a:rPr lang="en-US" baseline="0" dirty="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xfrm>
            <a:off x="457200" y="720725"/>
            <a:ext cx="6400800" cy="3600450"/>
          </a:xfrm>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90027-AD36-416E-8B0F-CCCC7E8FF223}" type="slidenum">
              <a:rPr lang="en-US" smtClean="0"/>
              <a:pPr/>
              <a:t>48</a:t>
            </a:fld>
            <a:endParaRPr lang="en-US"/>
          </a:p>
        </p:txBody>
      </p:sp>
    </p:spTree>
    <p:extLst>
      <p:ext uri="{BB962C8B-B14F-4D97-AF65-F5344CB8AC3E}">
        <p14:creationId xmlns:p14="http://schemas.microsoft.com/office/powerpoint/2010/main" val="25036294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Notice that the inlets have different numbers of orifices.</a:t>
            </a:r>
          </a:p>
          <a:p>
            <a:r>
              <a:rPr lang="en-US" dirty="0"/>
              <a:t>We get equal flow during filtration by adding head loss to the backwash inlet with an orifice.</a:t>
            </a:r>
          </a:p>
        </p:txBody>
      </p:sp>
      <p:sp>
        <p:nvSpPr>
          <p:cNvPr id="4" name="Slide Number Placeholder 3"/>
          <p:cNvSpPr>
            <a:spLocks noGrp="1"/>
          </p:cNvSpPr>
          <p:nvPr>
            <p:ph type="sldNum" sz="quarter" idx="5"/>
          </p:nvPr>
        </p:nvSpPr>
        <p:spPr/>
        <p:txBody>
          <a:bodyPr/>
          <a:lstStyle/>
          <a:p>
            <a:fld id="{F6B90027-AD36-416E-8B0F-CCCC7E8FF223}" type="slidenum">
              <a:rPr lang="en-US" smtClean="0"/>
              <a:pPr/>
              <a:t>53</a:t>
            </a:fld>
            <a:endParaRPr lang="en-US"/>
          </a:p>
        </p:txBody>
      </p:sp>
    </p:spTree>
    <p:extLst>
      <p:ext uri="{BB962C8B-B14F-4D97-AF65-F5344CB8AC3E}">
        <p14:creationId xmlns:p14="http://schemas.microsoft.com/office/powerpoint/2010/main" val="829053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61</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64</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65</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how we could tell if sand is fluidized</a:t>
            </a:r>
          </a:p>
        </p:txBody>
      </p:sp>
      <p:sp>
        <p:nvSpPr>
          <p:cNvPr id="4" name="Slide Number Placeholder 3"/>
          <p:cNvSpPr>
            <a:spLocks noGrp="1"/>
          </p:cNvSpPr>
          <p:nvPr>
            <p:ph type="sldNum" sz="quarter" idx="5"/>
          </p:nvPr>
        </p:nvSpPr>
        <p:spPr/>
        <p:txBody>
          <a:bodyPr/>
          <a:lstStyle/>
          <a:p>
            <a:fld id="{F6B90027-AD36-416E-8B0F-CCCC7E8FF223}" type="slidenum">
              <a:rPr lang="en-US" smtClean="0"/>
              <a:pPr/>
              <a:t>67</a:t>
            </a:fld>
            <a:endParaRPr lang="en-US"/>
          </a:p>
        </p:txBody>
      </p:sp>
    </p:spTree>
    <p:extLst>
      <p:ext uri="{BB962C8B-B14F-4D97-AF65-F5344CB8AC3E}">
        <p14:creationId xmlns:p14="http://schemas.microsoft.com/office/powerpoint/2010/main" val="33177118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xfrm>
            <a:off x="457200" y="720725"/>
            <a:ext cx="6400800" cy="3600450"/>
          </a:xfrm>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69</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79</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81</a:t>
            </a:fld>
            <a:endParaRPr lang="en-US"/>
          </a:p>
        </p:txBody>
      </p:sp>
      <p:sp>
        <p:nvSpPr>
          <p:cNvPr id="244738" name="Rectangle 2"/>
          <p:cNvSpPr>
            <a:spLocks noGrp="1" noRot="1" noChangeAspect="1" noChangeArrowheads="1" noTextEdit="1"/>
          </p:cNvSpPr>
          <p:nvPr>
            <p:ph type="sldImg"/>
          </p:nvPr>
        </p:nvSpPr>
        <p:spPr>
          <a:xfrm>
            <a:off x="457200" y="720725"/>
            <a:ext cx="6400800" cy="3600450"/>
          </a:xfrm>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82</a:t>
            </a:fld>
            <a:endParaRPr lang="en-US"/>
          </a:p>
        </p:txBody>
      </p:sp>
      <p:sp>
        <p:nvSpPr>
          <p:cNvPr id="190466" name="Rectangle 2"/>
          <p:cNvSpPr>
            <a:spLocks noGrp="1" noRot="1" noChangeAspect="1" noChangeArrowheads="1" noTextEdit="1"/>
          </p:cNvSpPr>
          <p:nvPr>
            <p:ph type="sldImg"/>
          </p:nvPr>
        </p:nvSpPr>
        <p:spPr>
          <a:xfrm>
            <a:off x="457200" y="720725"/>
            <a:ext cx="6400800" cy="3600450"/>
          </a:xfrm>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xfrm>
            <a:off x="457200" y="720725"/>
            <a:ext cx="6400800" cy="3600450"/>
          </a:xfrm>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xfrm>
            <a:off x="457200" y="720725"/>
            <a:ext cx="6400800" cy="3600450"/>
          </a:xfrm>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xfrm>
            <a:off x="457200" y="720725"/>
            <a:ext cx="6400800" cy="3600450"/>
          </a:xfrm>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6DCD3FC-9B2D-40E7-8769-F1716260CD2A}"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93104482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extLst>
      <p:ext uri="{BB962C8B-B14F-4D97-AF65-F5344CB8AC3E}">
        <p14:creationId xmlns:p14="http://schemas.microsoft.com/office/powerpoint/2010/main" val="134026179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extLst>
      <p:ext uri="{BB962C8B-B14F-4D97-AF65-F5344CB8AC3E}">
        <p14:creationId xmlns:p14="http://schemas.microsoft.com/office/powerpoint/2010/main" val="1614809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extLst>
      <p:ext uri="{BB962C8B-B14F-4D97-AF65-F5344CB8AC3E}">
        <p14:creationId xmlns:p14="http://schemas.microsoft.com/office/powerpoint/2010/main" val="2159546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extLst>
      <p:ext uri="{BB962C8B-B14F-4D97-AF65-F5344CB8AC3E}">
        <p14:creationId xmlns:p14="http://schemas.microsoft.com/office/powerpoint/2010/main" val="16366543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extLst>
      <p:ext uri="{BB962C8B-B14F-4D97-AF65-F5344CB8AC3E}">
        <p14:creationId xmlns:p14="http://schemas.microsoft.com/office/powerpoint/2010/main" val="289700934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0000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0000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solidFill>
                  <a:srgbClr val="000000"/>
                </a:solidFill>
              </a:rPr>
              <a:pPr/>
              <a:t>‹#›</a:t>
            </a:fld>
            <a:endParaRPr lang="en-US">
              <a:solidFill>
                <a:srgbClr val="0000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46686594"/>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3.xml"/><Relationship Id="rId7"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1.png"/><Relationship Id="rId11" Type="http://schemas.openxmlformats.org/officeDocument/2006/relationships/image" Target="../media/image35.png"/><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tags" Target="../tags/tag4.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ideo" Target="https://www.youtube.com/embed/9tqk2cFDi5o?autoplay=1&amp;start=226&amp;end=240" TargetMode="Externa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ideo" Target="https://www.youtube.com/embed/My4RA5I0FKs?autoplay=1&amp;start=28&amp;end=48" TargetMode="Externa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9.xml"/><Relationship Id="rId7" Type="http://schemas.openxmlformats.org/officeDocument/2006/relationships/image" Target="../media/image43.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2.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slideLayout" Target="../slideLayouts/slideLayout5.xml"/><Relationship Id="rId18" Type="http://schemas.openxmlformats.org/officeDocument/2006/relationships/image" Target="../media/image46.png"/><Relationship Id="rId26" Type="http://schemas.openxmlformats.org/officeDocument/2006/relationships/image" Target="../media/image55.png"/><Relationship Id="rId3" Type="http://schemas.openxmlformats.org/officeDocument/2006/relationships/tags" Target="../tags/tag12.xml"/><Relationship Id="rId21" Type="http://schemas.openxmlformats.org/officeDocument/2006/relationships/image" Target="../media/image50.png"/><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image" Target="../media/image40.emf"/><Relationship Id="rId25" Type="http://schemas.openxmlformats.org/officeDocument/2006/relationships/image" Target="../media/image54.png"/><Relationship Id="rId2" Type="http://schemas.openxmlformats.org/officeDocument/2006/relationships/tags" Target="../tags/tag11.xml"/><Relationship Id="rId16" Type="http://schemas.openxmlformats.org/officeDocument/2006/relationships/image" Target="../media/image48.png"/><Relationship Id="rId20" Type="http://schemas.openxmlformats.org/officeDocument/2006/relationships/image" Target="../media/image49.png"/><Relationship Id="rId29" Type="http://schemas.openxmlformats.org/officeDocument/2006/relationships/image" Target="../media/image58.png"/><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24" Type="http://schemas.openxmlformats.org/officeDocument/2006/relationships/image" Target="../media/image53.png"/><Relationship Id="rId5" Type="http://schemas.openxmlformats.org/officeDocument/2006/relationships/tags" Target="../tags/tag14.xml"/><Relationship Id="rId15" Type="http://schemas.openxmlformats.org/officeDocument/2006/relationships/image" Target="../media/image45.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19.xml"/><Relationship Id="rId19" Type="http://schemas.openxmlformats.org/officeDocument/2006/relationships/image" Target="../media/image47.png"/><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4.xml"/><Relationship Id="rId7" Type="http://schemas.openxmlformats.org/officeDocument/2006/relationships/image" Target="../media/image59.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24.xml"/><Relationship Id="rId11" Type="http://schemas.openxmlformats.org/officeDocument/2006/relationships/image" Target="../media/image61.png"/><Relationship Id="rId5" Type="http://schemas.openxmlformats.org/officeDocument/2006/relationships/slideLayout" Target="../slideLayouts/slideLayout5.xml"/><Relationship Id="rId10" Type="http://schemas.openxmlformats.org/officeDocument/2006/relationships/image" Target="../media/image60.png"/><Relationship Id="rId4" Type="http://schemas.openxmlformats.org/officeDocument/2006/relationships/tags" Target="../tags/tag25.xml"/><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59.png"/><Relationship Id="rId5" Type="http://schemas.openxmlformats.org/officeDocument/2006/relationships/image" Target="../media/image43.png"/><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8.png"/><Relationship Id="rId3" Type="http://schemas.openxmlformats.org/officeDocument/2006/relationships/tags" Target="../tags/tag29.xml"/><Relationship Id="rId7" Type="http://schemas.openxmlformats.org/officeDocument/2006/relationships/image" Target="../media/image65.png"/><Relationship Id="rId12" Type="http://schemas.openxmlformats.org/officeDocument/2006/relationships/image" Target="../media/image5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Layout" Target="../slideLayouts/slideLayout5.xml"/><Relationship Id="rId11" Type="http://schemas.openxmlformats.org/officeDocument/2006/relationships/image" Target="../media/image67.png"/><Relationship Id="rId5" Type="http://schemas.openxmlformats.org/officeDocument/2006/relationships/tags" Target="../tags/tag31.xml"/><Relationship Id="rId10" Type="http://schemas.openxmlformats.org/officeDocument/2006/relationships/image" Target="../media/image45.jpeg"/><Relationship Id="rId4" Type="http://schemas.openxmlformats.org/officeDocument/2006/relationships/tags" Target="../tags/tag30.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71.png"/><Relationship Id="rId4" Type="http://schemas.openxmlformats.org/officeDocument/2006/relationships/image" Target="../media/image45.jpeg"/></Relationships>
</file>

<file path=ppt/slides/_rels/slide4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34.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tags" Target="../tags/tag37.xml"/><Relationship Id="rId7" Type="http://schemas.openxmlformats.org/officeDocument/2006/relationships/image" Target="../media/image72.pn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45.jpeg"/><Relationship Id="rId5" Type="http://schemas.openxmlformats.org/officeDocument/2006/relationships/notesSlide" Target="../notesSlides/notesSlide28.xml"/><Relationship Id="rId4" Type="http://schemas.openxmlformats.org/officeDocument/2006/relationships/slideLayout" Target="../slideLayouts/slideLayout5.xml"/><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79.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4.png"/><Relationship Id="rId5" Type="http://schemas.openxmlformats.org/officeDocument/2006/relationships/image" Target="../media/image4.jpeg"/><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emf"/><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4.png"/><Relationship Id="rId5" Type="http://schemas.openxmlformats.org/officeDocument/2006/relationships/image" Target="../media/image45.jpeg"/><Relationship Id="rId4" Type="http://schemas.openxmlformats.org/officeDocument/2006/relationships/notesSlide" Target="../notesSlides/notesSlide34.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www.google.com/patents/US2017263" TargetMode="Externa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40.xml"/><Relationship Id="rId5" Type="http://schemas.openxmlformats.org/officeDocument/2006/relationships/image" Target="../media/image45.jpeg"/><Relationship Id="rId4" Type="http://schemas.openxmlformats.org/officeDocument/2006/relationships/image" Target="../media/image96.png"/></Relationships>
</file>

<file path=ppt/slides/_rels/slide6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tags" Target="../tags/tag43.xml"/><Relationship Id="rId7" Type="http://schemas.openxmlformats.org/officeDocument/2006/relationships/image" Target="../media/image98.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97.png"/><Relationship Id="rId5" Type="http://schemas.openxmlformats.org/officeDocument/2006/relationships/slideLayout" Target="../slideLayouts/slideLayout2.xml"/><Relationship Id="rId10" Type="http://schemas.openxmlformats.org/officeDocument/2006/relationships/image" Target="../media/image100.png"/><Relationship Id="rId4" Type="http://schemas.openxmlformats.org/officeDocument/2006/relationships/tags" Target="../tags/tag44.xml"/><Relationship Id="rId9" Type="http://schemas.openxmlformats.org/officeDocument/2006/relationships/image" Target="../media/image40.emf"/></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59.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43.png"/><Relationship Id="rId5" Type="http://schemas.openxmlformats.org/officeDocument/2006/relationships/image" Target="../media/image4.jpeg"/><Relationship Id="rId4" Type="http://schemas.openxmlformats.org/officeDocument/2006/relationships/notesSlide" Target="../notesSlides/notesSlide38.xml"/></Relationships>
</file>

<file path=ppt/slides/_rels/slide6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49.xml"/><Relationship Id="rId7" Type="http://schemas.openxmlformats.org/officeDocument/2006/relationships/image" Target="../media/image10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5.jpeg"/><Relationship Id="rId5" Type="http://schemas.openxmlformats.org/officeDocument/2006/relationships/notesSlide" Target="../notesSlides/notesSlide39.xml"/><Relationship Id="rId4"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tags" Target="../tags/tag52.xml"/><Relationship Id="rId7" Type="http://schemas.openxmlformats.org/officeDocument/2006/relationships/image" Target="../media/image101.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5.jpeg"/><Relationship Id="rId5" Type="http://schemas.openxmlformats.org/officeDocument/2006/relationships/notesSlide" Target="../notesSlides/notesSlide40.xml"/><Relationship Id="rId4"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slideLayout" Target="../slideLayouts/slideLayout6.xml"/><Relationship Id="rId13" Type="http://schemas.openxmlformats.org/officeDocument/2006/relationships/image" Target="../media/image79.png"/><Relationship Id="rId3" Type="http://schemas.openxmlformats.org/officeDocument/2006/relationships/tags" Target="../tags/tag55.xml"/><Relationship Id="rId7" Type="http://schemas.openxmlformats.org/officeDocument/2006/relationships/tags" Target="../tags/tag59.xml"/><Relationship Id="rId12" Type="http://schemas.openxmlformats.org/officeDocument/2006/relationships/image" Target="../media/image74.png"/><Relationship Id="rId17" Type="http://schemas.openxmlformats.org/officeDocument/2006/relationships/image" Target="../media/image109.png"/><Relationship Id="rId2" Type="http://schemas.openxmlformats.org/officeDocument/2006/relationships/tags" Target="../tags/tag54.xml"/><Relationship Id="rId16" Type="http://schemas.openxmlformats.org/officeDocument/2006/relationships/image" Target="../media/image108.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105.png"/><Relationship Id="rId5" Type="http://schemas.openxmlformats.org/officeDocument/2006/relationships/tags" Target="../tags/tag57.xml"/><Relationship Id="rId15" Type="http://schemas.openxmlformats.org/officeDocument/2006/relationships/image" Target="../media/image107.png"/><Relationship Id="rId10" Type="http://schemas.openxmlformats.org/officeDocument/2006/relationships/image" Target="../media/image45.jpeg"/><Relationship Id="rId4" Type="http://schemas.openxmlformats.org/officeDocument/2006/relationships/tags" Target="../tags/tag56.xml"/><Relationship Id="rId9" Type="http://schemas.openxmlformats.org/officeDocument/2006/relationships/notesSlide" Target="../notesSlides/notesSlide42.xml"/><Relationship Id="rId1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8.png"/><Relationship Id="rId5" Type="http://schemas.openxmlformats.org/officeDocument/2006/relationships/image" Target="../media/image85.png"/><Relationship Id="rId4" Type="http://schemas.openxmlformats.org/officeDocument/2006/relationships/image" Target="../media/image113.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oleObject" Target="../embeddings/oleObject1.bin"/><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F3E48D1-0624-4270-BB6B-CDEF1B21D178}"/>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68680A82-85AA-4BDD-810C-3F4851549C45}"/>
              </a:ext>
            </a:extLst>
          </p:cNvPr>
          <p:cNvPicPr>
            <a:picLocks noChangeAspect="1"/>
          </p:cNvPicPr>
          <p:nvPr/>
        </p:nvPicPr>
        <p:blipFill>
          <a:blip r:embed="rId3"/>
          <a:stretch>
            <a:fillRect/>
          </a:stretch>
        </p:blipFill>
        <p:spPr>
          <a:xfrm>
            <a:off x="0" y="0"/>
            <a:ext cx="7965196" cy="6858000"/>
          </a:xfrm>
          <a:prstGeom prst="rect">
            <a:avLst/>
          </a:prstGeom>
        </p:spPr>
      </p:pic>
      <p:sp>
        <p:nvSpPr>
          <p:cNvPr id="2050" name="Rectangle 2"/>
          <p:cNvSpPr>
            <a:spLocks noGrp="1" noChangeArrowheads="1"/>
          </p:cNvSpPr>
          <p:nvPr>
            <p:ph type="ctrTitle" sz="quarter"/>
          </p:nvPr>
        </p:nvSpPr>
        <p:spPr>
          <a:xfrm>
            <a:off x="7905750" y="552450"/>
            <a:ext cx="3446318" cy="1470025"/>
          </a:xfrm>
        </p:spPr>
        <p:txBody>
          <a:bodyPr/>
          <a:lstStyle/>
          <a:p>
            <a:r>
              <a:rPr lang="en-US" dirty="0"/>
              <a:t>Filtration Design</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Filtration is a land and capital intensive option</a:t>
            </a:r>
          </a:p>
        </p:txBody>
      </p:sp>
      <p:sp>
        <p:nvSpPr>
          <p:cNvPr id="235523" name="Rectangle 3"/>
          <p:cNvSpPr>
            <a:spLocks noGrp="1" noChangeArrowheads="1"/>
          </p:cNvSpPr>
          <p:nvPr>
            <p:ph idx="1"/>
          </p:nvPr>
        </p:nvSpPr>
        <p:spPr>
          <a:xfrm>
            <a:off x="457199" y="1600200"/>
            <a:ext cx="752475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8462974" y="22100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1959747" y="2463193"/>
            <a:ext cx="7829550" cy="3209925"/>
          </a:xfrm>
          <a:prstGeom prst="rect">
            <a:avLst/>
          </a:prstGeom>
          <a:noFill/>
          <a:ln w="9525">
            <a:noFill/>
            <a:miter lim="800000"/>
            <a:headEnd/>
            <a:tailEnd/>
          </a:ln>
        </p:spPr>
      </p:pic>
      <p:sp>
        <p:nvSpPr>
          <p:cNvPr id="4" name="TextBox 3"/>
          <p:cNvSpPr txBox="1"/>
          <p:nvPr/>
        </p:nvSpPr>
        <p:spPr>
          <a:xfrm>
            <a:off x="1994733" y="17159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3926083" y="17757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6233448" y="17244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8096428" y="19979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1959747" y="34181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3811190" y="40681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7905750"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8251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510381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83820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165735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1428750" y="0"/>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4801214" y="3274145"/>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6580852" y="226144"/>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6197398" y="487753"/>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3552516" y="206479"/>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5346597" y="468089"/>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5346597" y="468089"/>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4449556" y="468089"/>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1373060" y="6858002"/>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875E-6 0 L -1.875E-6 -1.00972 " pathEditMode="relative" rAng="0" ptsTypes="AA">
                                      <p:cBhvr>
                                        <p:cTn id="6" dur="500" fill="hold"/>
                                        <p:tgtEl>
                                          <p:spTgt spid="12"/>
                                        </p:tgtEl>
                                        <p:attrNameLst>
                                          <p:attrName>ppt_x</p:attrName>
                                          <p:attrName>ppt_y</p:attrName>
                                        </p:attrNameLst>
                                      </p:cBhvr>
                                      <p:rCtr x="0" y="-50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085975" y="1600200"/>
            <a:ext cx="8045450" cy="452596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1729098" y="306348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785893" y="175371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24000" y="354374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858775" y="367460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7567656" y="349287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890495" y="5036312"/>
            <a:ext cx="2438400" cy="1200150"/>
          </a:xfrm>
          <a:prstGeom prst="rect">
            <a:avLst/>
          </a:prstGeom>
          <a:noFill/>
          <a:ln w="9525">
            <a:noFill/>
            <a:miter lim="800000"/>
            <a:headEnd/>
            <a:tailEnd/>
          </a:ln>
        </p:spPr>
      </p:pic>
      <p:sp>
        <p:nvSpPr>
          <p:cNvPr id="8" name="TextBox 7"/>
          <p:cNvSpPr txBox="1"/>
          <p:nvPr/>
        </p:nvSpPr>
        <p:spPr>
          <a:xfrm>
            <a:off x="1746191" y="314894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2310213" y="373006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3223189" y="38226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4136165" y="391521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5655893" y="376851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6406499" y="38440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7157105" y="39194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8745200" y="373860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9341981" y="373717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9802030" y="376138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6268008" y="179595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4247716" y="532055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677824" y="612523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774969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7391400"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860519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Invention of </a:t>
            </a:r>
            <a:r>
              <a:rPr lang="en-US" dirty="0" err="1"/>
              <a:t>StaRS</a:t>
            </a:r>
            <a:endParaRPr lang="en-US" dirty="0"/>
          </a:p>
          <a:p>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3234225" y="254168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661375" y="1947444"/>
            <a:ext cx="1678002" cy="383022"/>
          </a:xfrm>
          <a:prstGeom prst="rect">
            <a:avLst/>
          </a:prstGeom>
          <a:noFill/>
          <a:ln w="9525">
            <a:noFill/>
            <a:miter lim="800000"/>
            <a:headEnd/>
            <a:tailEnd/>
          </a:ln>
        </p:spPr>
      </p:pic>
      <p:sp>
        <p:nvSpPr>
          <p:cNvPr id="13" name="TextBox 12"/>
          <p:cNvSpPr txBox="1"/>
          <p:nvPr/>
        </p:nvSpPr>
        <p:spPr>
          <a:xfrm>
            <a:off x="6485210" y="409917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any 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106809" y="178200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106809" y="370188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102140" y="452646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102140" y="5517097"/>
            <a:ext cx="3812571" cy="665905"/>
          </a:xfrm>
          <a:prstGeom prst="rect">
            <a:avLst/>
          </a:prstGeom>
        </p:spPr>
      </p:pic>
      <p:sp>
        <p:nvSpPr>
          <p:cNvPr id="3" name="TextBox 2"/>
          <p:cNvSpPr txBox="1"/>
          <p:nvPr/>
        </p:nvSpPr>
        <p:spPr>
          <a:xfrm>
            <a:off x="6772533" y="1886002"/>
            <a:ext cx="4147504" cy="1815882"/>
          </a:xfrm>
          <a:prstGeom prst="rect">
            <a:avLst/>
          </a:prstGeom>
          <a:noFill/>
        </p:spPr>
        <p:txBody>
          <a:bodyPr wrap="square" rtlCol="0">
            <a:spAutoFit/>
          </a:bodyPr>
          <a:lstStyle/>
          <a:p>
            <a:r>
              <a:rPr lang="en-US" b="0" dirty="0"/>
              <a:t>Always check the velocity of unit processes to see if they are going to be cost effective</a:t>
            </a:r>
          </a:p>
        </p:txBody>
      </p:sp>
      <p:grpSp>
        <p:nvGrpSpPr>
          <p:cNvPr id="16" name="Group 15"/>
          <p:cNvGrpSpPr/>
          <p:nvPr/>
        </p:nvGrpSpPr>
        <p:grpSpPr>
          <a:xfrm>
            <a:off x="5339149" y="568565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a:t>This term dominates</a:t>
              </a:r>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84191777"/>
              </p:ext>
            </p:extLst>
          </p:nvPr>
        </p:nvGraphicFramePr>
        <p:xfrm>
          <a:off x="149414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Floc Filter</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146685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 0.18 mm/s (includes chemical room, bathroom, office)</a:t>
            </a:r>
          </a:p>
          <a:p>
            <a:endParaRPr lang="en-US" sz="1600" b="0" dirty="0"/>
          </a:p>
        </p:txBody>
      </p:sp>
      <p:sp>
        <p:nvSpPr>
          <p:cNvPr id="5" name="Rounded Rectangle 4"/>
          <p:cNvSpPr/>
          <p:nvPr/>
        </p:nvSpPr>
        <p:spPr bwMode="auto">
          <a:xfrm>
            <a:off x="909332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908113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310656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447865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factor of 20 matters!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2908300" y="179705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3733800" y="179705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3733800" y="215265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3733800" y="416718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3733800" y="501015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5016500" y="264795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2882900" y="236855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2857500" y="611505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1455738" y="416718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1808163" y="549433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1444625" y="596423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7172325" y="591185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3733800" y="361315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7126288" y="295433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8431213" y="290988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9518650" y="289242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3746500" y="591185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2933700" y="567690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6921500" y="607060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3111500" y="621665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2908300" y="446405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948762" cy="523220"/>
          </a:xfrm>
          <a:prstGeom prst="rect">
            <a:avLst/>
          </a:prstGeom>
          <a:noFill/>
        </p:spPr>
        <p:txBody>
          <a:bodyPr wrap="none" rtlCol="0">
            <a:spAutoFit/>
          </a:bodyPr>
          <a:lstStyle/>
          <a:p>
            <a:r>
              <a:rPr lang="en-US" b="0" dirty="0">
                <a:solidFill>
                  <a:schemeClr val="accent4"/>
                </a:solidFill>
              </a:rPr>
              <a:t>Similar in size to AguaClara Clarifier (1 mm/s)</a:t>
            </a:r>
          </a:p>
        </p:txBody>
      </p:sp>
      <p:grpSp>
        <p:nvGrpSpPr>
          <p:cNvPr id="2" name="Group 1"/>
          <p:cNvGrpSpPr/>
          <p:nvPr/>
        </p:nvGrpSpPr>
        <p:grpSpPr>
          <a:xfrm>
            <a:off x="9680054" y="0"/>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930770" y="3202675"/>
            <a:ext cx="4080130" cy="830997"/>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39304" y="48682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576558" y="1787965"/>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402058" y="1787965"/>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402058" y="2702365"/>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402058" y="3853303"/>
            <a:ext cx="3175000" cy="11477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402058" y="5001065"/>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84758" y="2727765"/>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551158" y="2359465"/>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525758" y="6105965"/>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123996" y="4158103"/>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476421" y="5485253"/>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112883" y="5955153"/>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840583" y="5902765"/>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402058" y="3019865"/>
            <a:ext cx="3175000" cy="8334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414758" y="5902765"/>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601958" y="5667815"/>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614658" y="6086915"/>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868658" y="2346765"/>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601958" y="4334315"/>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5030958" y="6194865"/>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(Fluidized Bed)</a:t>
            </a:r>
          </a:p>
        </p:txBody>
      </p:sp>
      <p:sp>
        <p:nvSpPr>
          <p:cNvPr id="32817" name="Rectangle 49"/>
          <p:cNvSpPr>
            <a:spLocks noGrp="1" noChangeArrowheads="1"/>
          </p:cNvSpPr>
          <p:nvPr>
            <p:ph idx="1"/>
          </p:nvPr>
        </p:nvSpPr>
        <p:spPr>
          <a:xfrm>
            <a:off x="6110458" y="1876865"/>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353699" y="3925245"/>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445774" y="43808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445774" y="47999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445774" y="521905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533133" y="5942503"/>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475342" y="5644417"/>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2" name="Online Media 1">
            <a:hlinkClick r:id="" action="ppaction://media"/>
            <a:extLst>
              <a:ext uri="{FF2B5EF4-FFF2-40B4-BE49-F238E27FC236}">
                <a16:creationId xmlns:a16="http://schemas.microsoft.com/office/drawing/2014/main" id="{D040807F-113F-442E-A95F-2F7368E461C7}"/>
              </a:ext>
            </a:extLst>
          </p:cNvPr>
          <p:cNvPicPr>
            <a:picLocks noRot="1" noChangeAspect="1"/>
          </p:cNvPicPr>
          <p:nvPr>
            <a:videoFile r:link="rId1"/>
          </p:nvPr>
        </p:nvPicPr>
        <p:blipFill>
          <a:blip r:embed="rId7"/>
          <a:stretch>
            <a:fillRect/>
          </a:stretch>
        </p:blipFill>
        <p:spPr>
          <a:xfrm>
            <a:off x="8695396" y="1521948"/>
            <a:ext cx="3496604" cy="196684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CAD3-E197-4B5E-A1A9-58F9099D6D54}"/>
              </a:ext>
            </a:extLst>
          </p:cNvPr>
          <p:cNvSpPr>
            <a:spLocks noGrp="1"/>
          </p:cNvSpPr>
          <p:nvPr>
            <p:ph type="title"/>
          </p:nvPr>
        </p:nvSpPr>
        <p:spPr/>
        <p:txBody>
          <a:bodyPr/>
          <a:lstStyle/>
          <a:p>
            <a:r>
              <a:rPr lang="en-US" dirty="0"/>
              <a:t>Fluidized Bed: each sand grain is falling at its terminal velocity</a:t>
            </a:r>
          </a:p>
        </p:txBody>
      </p:sp>
      <p:pic>
        <p:nvPicPr>
          <p:cNvPr id="4" name="Online Media 3">
            <a:hlinkClick r:id="" action="ppaction://media"/>
            <a:extLst>
              <a:ext uri="{FF2B5EF4-FFF2-40B4-BE49-F238E27FC236}">
                <a16:creationId xmlns:a16="http://schemas.microsoft.com/office/drawing/2014/main" id="{18AE3F46-37BA-4CCC-9334-5886BFAF7BA0}"/>
              </a:ext>
            </a:extLst>
          </p:cNvPr>
          <p:cNvPicPr>
            <a:picLocks noGrp="1" noRot="1" noChangeAspect="1"/>
          </p:cNvPicPr>
          <p:nvPr>
            <p:ph idx="1"/>
            <a:videoFile r:link="rId1"/>
          </p:nvPr>
        </p:nvPicPr>
        <p:blipFill>
          <a:blip r:embed="rId4"/>
          <a:stretch>
            <a:fillRect/>
          </a:stretch>
        </p:blipFill>
        <p:spPr>
          <a:xfrm>
            <a:off x="2822917" y="1587891"/>
            <a:ext cx="9369083" cy="5270109"/>
          </a:xfrm>
          <a:prstGeom prst="rect">
            <a:avLst/>
          </a:prstGeom>
        </p:spPr>
      </p:pic>
      <p:sp>
        <p:nvSpPr>
          <p:cNvPr id="5" name="TextBox 4">
            <a:extLst>
              <a:ext uri="{FF2B5EF4-FFF2-40B4-BE49-F238E27FC236}">
                <a16:creationId xmlns:a16="http://schemas.microsoft.com/office/drawing/2014/main" id="{C28D8654-9CE6-4258-92DB-4BD51C83FDD8}"/>
              </a:ext>
            </a:extLst>
          </p:cNvPr>
          <p:cNvSpPr txBox="1"/>
          <p:nvPr/>
        </p:nvSpPr>
        <p:spPr>
          <a:xfrm>
            <a:off x="407963" y="1997612"/>
            <a:ext cx="1969477" cy="3539430"/>
          </a:xfrm>
          <a:prstGeom prst="rect">
            <a:avLst/>
          </a:prstGeom>
          <a:noFill/>
        </p:spPr>
        <p:txBody>
          <a:bodyPr wrap="square" rtlCol="0">
            <a:spAutoFit/>
          </a:bodyPr>
          <a:lstStyle/>
          <a:p>
            <a:pPr algn="l"/>
            <a:r>
              <a:rPr lang="en-US" b="0" dirty="0"/>
              <a:t>Air pressure on the bottom of the sand equals the weight per unit area of the sand!</a:t>
            </a:r>
          </a:p>
        </p:txBody>
      </p:sp>
    </p:spTree>
    <p:extLst>
      <p:ext uri="{BB962C8B-B14F-4D97-AF65-F5344CB8AC3E}">
        <p14:creationId xmlns:p14="http://schemas.microsoft.com/office/powerpoint/2010/main" val="13704723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4714752"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r>
              <a:rPr lang="en-US" b="0" dirty="0">
                <a:solidFill>
                  <a:schemeClr val="accent4"/>
                </a:solidFill>
              </a:rPr>
              <a:t>  [1600 kg/(0.6 m</a:t>
            </a:r>
            <a:r>
              <a:rPr lang="en-US" b="0" baseline="30000" dirty="0">
                <a:solidFill>
                  <a:schemeClr val="accent4"/>
                </a:solidFill>
              </a:rPr>
              <a:t>3</a:t>
            </a:r>
            <a:r>
              <a:rPr lang="en-US" b="0" dirty="0">
                <a:solidFill>
                  <a:schemeClr val="accent4"/>
                </a:solidFill>
              </a:rPr>
              <a:t>)]</a:t>
            </a:r>
            <a:endParaRPr lang="en-US" b="0" baseline="30000" dirty="0">
              <a:solidFill>
                <a:schemeClr val="accent4"/>
              </a:solidFill>
            </a:endParaRP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(slow sand &amp; membrane filters)</a:t>
            </a:r>
          </a:p>
          <a:p>
            <a:pPr lvl="1"/>
            <a:r>
              <a:rPr lang="en-US" sz="2400" dirty="0"/>
              <a:t>Particles to be removed are larger than the pore size</a:t>
            </a:r>
          </a:p>
          <a:p>
            <a:pPr lvl="1"/>
            <a:r>
              <a:rPr lang="en-US" sz="2400" dirty="0"/>
              <a:t>Clog rapidly and large piezometric head required</a:t>
            </a:r>
          </a:p>
          <a:p>
            <a:pPr lvl="1"/>
            <a:r>
              <a:rPr lang="en-US" sz="2400" dirty="0"/>
              <a:t>Head loss increases faster and faster as pores clog</a:t>
            </a:r>
          </a:p>
          <a:p>
            <a:r>
              <a:rPr lang="en-US" sz="2800" dirty="0"/>
              <a:t>Depth filtration (rapid sand and stacked rapid)</a:t>
            </a:r>
          </a:p>
          <a:p>
            <a:pPr lvl="1"/>
            <a:r>
              <a:rPr lang="en-US" sz="2400" dirty="0"/>
              <a:t>Particles to be removed are much smaller than </a:t>
            </a:r>
            <a:br>
              <a:rPr lang="en-US" sz="2400" dirty="0"/>
            </a:br>
            <a:r>
              <a:rPr lang="en-US" sz="2400" dirty="0"/>
              <a:t>the pore size</a:t>
            </a:r>
          </a:p>
          <a:p>
            <a:pPr lvl="1"/>
            <a:r>
              <a:rPr lang="en-US" sz="2400" dirty="0"/>
              <a:t>Require that particles collide with and attach to the media</a:t>
            </a:r>
          </a:p>
          <a:p>
            <a:pPr lvl="1"/>
            <a:r>
              <a:rPr lang="en-US" sz="2400" dirty="0"/>
              <a:t>Can handle more solids before developing excessive head loss</a:t>
            </a:r>
          </a:p>
          <a:p>
            <a:pPr lvl="1"/>
            <a:r>
              <a:rPr lang="en-US" sz="2400" dirty="0"/>
              <a:t>Head loss increases at a constant rate</a:t>
            </a:r>
          </a:p>
        </p:txBody>
      </p:sp>
      <p:sp>
        <p:nvSpPr>
          <p:cNvPr id="5" name="Right Brace 4"/>
          <p:cNvSpPr/>
          <p:nvPr/>
        </p:nvSpPr>
        <p:spPr bwMode="auto">
          <a:xfrm>
            <a:off x="10089003" y="33739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10429501" y="43592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10106095" y="16160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10445973" y="20954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53440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6000750" y="472916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1705283" y="186797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1734778" y="353946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5346700" y="383110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3622572" y="402188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1852765" y="424738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3309319" y="353946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4507476" y="256047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7535811" y="239891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8047082" y="366728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7319503" y="179915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7162185" y="206075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7376875" y="266052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7697532" y="392888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577462" y="619774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7553853" y="250588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9395202" y="0"/>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9812713" y="605332"/>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715979" y="335140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804866" y="619774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8916095" y="42256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9378211" y="39994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7982029" y="30615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7972198" y="28030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8100016" y="64083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cxnSpLocks/>
            <a:stCxn id="7" idx="1"/>
          </p:cNvCxnSpPr>
          <p:nvPr/>
        </p:nvCxnSpPr>
        <p:spPr bwMode="auto">
          <a:xfrm flipH="1">
            <a:off x="6538323" y="65755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a:cxnSpLocks/>
          </p:cNvCxnSpPr>
          <p:nvPr/>
        </p:nvCxnSpPr>
        <p:spPr bwMode="auto">
          <a:xfrm rot="10800000">
            <a:off x="6557988" y="30604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a:cxnSpLocks/>
          </p:cNvCxnSpPr>
          <p:nvPr/>
        </p:nvCxnSpPr>
        <p:spPr bwMode="auto">
          <a:xfrm rot="10800000">
            <a:off x="7227366" y="42452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a:cxnSpLocks/>
          </p:cNvCxnSpPr>
          <p:nvPr/>
        </p:nvCxnSpPr>
        <p:spPr bwMode="auto">
          <a:xfrm rot="10800000">
            <a:off x="7253155" y="51940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a:cxnSpLocks/>
          </p:cNvCxnSpPr>
          <p:nvPr/>
        </p:nvCxnSpPr>
        <p:spPr bwMode="auto">
          <a:xfrm rot="10800000">
            <a:off x="7175786" y="63493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a:cxnSpLocks/>
          </p:cNvCxnSpPr>
          <p:nvPr/>
        </p:nvCxnSpPr>
        <p:spPr bwMode="auto">
          <a:xfrm rot="5400000">
            <a:off x="5083307" y="48189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a:cxnSpLocks/>
          </p:cNvCxnSpPr>
          <p:nvPr/>
        </p:nvCxnSpPr>
        <p:spPr bwMode="auto">
          <a:xfrm rot="5400000">
            <a:off x="6901984" y="36488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a:cxnSpLocks/>
          </p:cNvCxnSpPr>
          <p:nvPr/>
        </p:nvCxnSpPr>
        <p:spPr bwMode="auto">
          <a:xfrm rot="5400000">
            <a:off x="6910627" y="57927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8916096" y="47073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a:cxnSpLocks/>
          </p:cNvCxnSpPr>
          <p:nvPr/>
        </p:nvCxnSpPr>
        <p:spPr bwMode="auto">
          <a:xfrm rot="5400000">
            <a:off x="7014342" y="47234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1390650" y="51512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1390650" y="5151297"/>
                <a:ext cx="5589672" cy="523220"/>
              </a:xfrm>
              <a:prstGeom prst="rect">
                <a:avLst/>
              </a:prstGeom>
              <a:blipFill>
                <a:blip r:embed="rId16"/>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8916096" y="51754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8906262" y="33210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8760413" y="64339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530666" y="24236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3435455" y="17814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7237946" y="17565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17"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404297" y="43823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18" cstate="print">
            <a:extLst>
              <a:ext uri="{28A0092B-C50C-407E-A947-70E740481C1C}">
                <a14:useLocalDpi xmlns:a14="http://schemas.microsoft.com/office/drawing/2010/main" val="0"/>
              </a:ext>
            </a:extLst>
          </a:blip>
          <a:stretch>
            <a:fillRect/>
          </a:stretch>
        </p:blipFill>
        <p:spPr>
          <a:xfrm>
            <a:off x="1537621" y="2306503"/>
            <a:ext cx="8700939" cy="231341"/>
          </a:xfrm>
          <a:prstGeom prst="rect">
            <a:avLst/>
          </a:prstGeom>
        </p:spPr>
      </p:pic>
      <p:pic>
        <p:nvPicPr>
          <p:cNvPr id="9" name="Picture 8"/>
          <p:cNvPicPr>
            <a:picLocks noChangeAspect="1"/>
          </p:cNvPicPr>
          <p:nvPr>
            <p:custDataLst>
              <p:tags r:id="rId2"/>
            </p:custDataLst>
          </p:nvPr>
        </p:nvPicPr>
        <p:blipFill>
          <a:blip r:embed="rId19" cstate="print">
            <a:extLst>
              <a:ext uri="{28A0092B-C50C-407E-A947-70E740481C1C}">
                <a14:useLocalDpi xmlns:a14="http://schemas.microsoft.com/office/drawing/2010/main" val="0"/>
              </a:ext>
            </a:extLst>
          </a:blip>
          <a:stretch>
            <a:fillRect/>
          </a:stretch>
        </p:blipFill>
        <p:spPr>
          <a:xfrm>
            <a:off x="1540437" y="3477939"/>
            <a:ext cx="5017551" cy="205196"/>
          </a:xfrm>
          <a:prstGeom prst="rect">
            <a:avLst/>
          </a:prstGeom>
        </p:spPr>
      </p:pic>
      <p:pic>
        <p:nvPicPr>
          <p:cNvPr id="16" name="Picture 15"/>
          <p:cNvPicPr>
            <a:picLocks noChangeAspect="1"/>
          </p:cNvPicPr>
          <p:nvPr>
            <p:custDataLst>
              <p:tags r:id="rId3"/>
            </p:custDataLst>
          </p:nvPr>
        </p:nvPicPr>
        <p:blipFill>
          <a:blip r:embed="rId20" cstate="print">
            <a:extLst>
              <a:ext uri="{28A0092B-C50C-407E-A947-70E740481C1C}">
                <a14:useLocalDpi xmlns:a14="http://schemas.microsoft.com/office/drawing/2010/main" val="0"/>
              </a:ext>
            </a:extLst>
          </a:blip>
          <a:stretch>
            <a:fillRect/>
          </a:stretch>
        </p:blipFill>
        <p:spPr>
          <a:xfrm>
            <a:off x="1524534" y="4414106"/>
            <a:ext cx="4288930" cy="512360"/>
          </a:xfrm>
          <a:prstGeom prst="rect">
            <a:avLst/>
          </a:prstGeom>
        </p:spPr>
      </p:pic>
      <p:pic>
        <p:nvPicPr>
          <p:cNvPr id="25" name="Picture 24"/>
          <p:cNvPicPr>
            <a:picLocks noChangeAspect="1"/>
          </p:cNvPicPr>
          <p:nvPr>
            <p:custDataLst>
              <p:tags r:id="rId4"/>
            </p:custDataLst>
          </p:nvPr>
        </p:nvPicPr>
        <p:blipFill>
          <a:blip r:embed="rId21" cstate="print">
            <a:extLst>
              <a:ext uri="{28A0092B-C50C-407E-A947-70E740481C1C}">
                <a14:useLocalDpi xmlns:a14="http://schemas.microsoft.com/office/drawing/2010/main" val="0"/>
              </a:ext>
            </a:extLst>
          </a:blip>
          <a:stretch>
            <a:fillRect/>
          </a:stretch>
        </p:blipFill>
        <p:spPr>
          <a:xfrm>
            <a:off x="7193829" y="35196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2" cstate="print">
            <a:extLst>
              <a:ext uri="{28A0092B-C50C-407E-A947-70E740481C1C}">
                <a14:useLocalDpi xmlns:a14="http://schemas.microsoft.com/office/drawing/2010/main" val="0"/>
              </a:ext>
            </a:extLst>
          </a:blip>
          <a:stretch>
            <a:fillRect/>
          </a:stretch>
        </p:blipFill>
        <p:spPr>
          <a:xfrm>
            <a:off x="7355273" y="47087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3" cstate="print">
            <a:extLst>
              <a:ext uri="{28A0092B-C50C-407E-A947-70E740481C1C}">
                <a14:useLocalDpi xmlns:a14="http://schemas.microsoft.com/office/drawing/2010/main" val="0"/>
              </a:ext>
            </a:extLst>
          </a:blip>
          <a:stretch>
            <a:fillRect/>
          </a:stretch>
        </p:blipFill>
        <p:spPr>
          <a:xfrm>
            <a:off x="6251075" y="44764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4" cstate="print">
            <a:extLst>
              <a:ext uri="{28A0092B-C50C-407E-A947-70E740481C1C}">
                <a14:useLocalDpi xmlns:a14="http://schemas.microsoft.com/office/drawing/2010/main" val="0"/>
              </a:ext>
            </a:extLst>
          </a:blip>
          <a:stretch>
            <a:fillRect/>
          </a:stretch>
        </p:blipFill>
        <p:spPr>
          <a:xfrm>
            <a:off x="7136108" y="57040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5" cstate="print">
            <a:extLst>
              <a:ext uri="{28A0092B-C50C-407E-A947-70E740481C1C}">
                <a14:useLocalDpi xmlns:a14="http://schemas.microsoft.com/office/drawing/2010/main" val="0"/>
              </a:ext>
            </a:extLst>
          </a:blip>
          <a:stretch>
            <a:fillRect/>
          </a:stretch>
        </p:blipFill>
        <p:spPr>
          <a:xfrm>
            <a:off x="7357634" y="6400205"/>
            <a:ext cx="300450" cy="151207"/>
          </a:xfrm>
          <a:prstGeom prst="rect">
            <a:avLst/>
          </a:prstGeom>
        </p:spPr>
      </p:pic>
      <p:pic>
        <p:nvPicPr>
          <p:cNvPr id="11" name="Picture 10"/>
          <p:cNvPicPr>
            <a:picLocks noChangeAspect="1"/>
          </p:cNvPicPr>
          <p:nvPr>
            <p:custDataLst>
              <p:tags r:id="rId9"/>
            </p:custDataLst>
          </p:nvPr>
        </p:nvPicPr>
        <p:blipFill>
          <a:blip r:embed="rId26" cstate="print">
            <a:extLst>
              <a:ext uri="{28A0092B-C50C-407E-A947-70E740481C1C}">
                <a14:useLocalDpi xmlns:a14="http://schemas.microsoft.com/office/drawing/2010/main" val="0"/>
              </a:ext>
            </a:extLst>
          </a:blip>
          <a:stretch>
            <a:fillRect/>
          </a:stretch>
        </p:blipFill>
        <p:spPr>
          <a:xfrm>
            <a:off x="2196569" y="58259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27"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28" cstate="print">
            <a:extLst>
              <a:ext uri="{28A0092B-C50C-407E-A947-70E740481C1C}">
                <a14:useLocalDpi xmlns:a14="http://schemas.microsoft.com/office/drawing/2010/main" val="0"/>
              </a:ext>
            </a:extLst>
          </a:blip>
          <a:stretch>
            <a:fillRect/>
          </a:stretch>
        </p:blipFill>
        <p:spPr>
          <a:xfrm>
            <a:off x="12497308" y="164632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29" cstate="print">
            <a:extLst>
              <a:ext uri="{28A0092B-C50C-407E-A947-70E740481C1C}">
                <a14:useLocalDpi xmlns:a14="http://schemas.microsoft.com/office/drawing/2010/main" val="0"/>
              </a:ext>
            </a:extLst>
          </a:blip>
          <a:stretch>
            <a:fillRect/>
          </a:stretch>
        </p:blipFill>
        <p:spPr>
          <a:xfrm>
            <a:off x="12497308" y="253620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1.875E-6 2.22222E-6 L -0.08555 -0.30787 " pathEditMode="relative" rAng="0" ptsTypes="AA">
                                      <p:cBhvr>
                                        <p:cTn id="6" dur="2000" fill="hold"/>
                                        <p:tgtEl>
                                          <p:spTgt spid="58"/>
                                        </p:tgtEl>
                                        <p:attrNameLst>
                                          <p:attrName>ppt_x</p:attrName>
                                          <p:attrName>ppt_y</p:attrName>
                                        </p:attrNameLst>
                                      </p:cBhvr>
                                      <p:rCtr x="-4284" y="-153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71162" y="5467052"/>
            <a:ext cx="5802666" cy="621714"/>
          </a:xfrm>
          <a:prstGeom prst="rect">
            <a:avLst/>
          </a:prstGeom>
        </p:spPr>
      </p:pic>
      <p:sp>
        <p:nvSpPr>
          <p:cNvPr id="2" name="Title 1"/>
          <p:cNvSpPr>
            <a:spLocks noGrp="1"/>
          </p:cNvSpPr>
          <p:nvPr>
            <p:ph type="title"/>
          </p:nvPr>
        </p:nvSpPr>
        <p:spPr>
          <a:xfrm>
            <a:off x="685799" y="304800"/>
            <a:ext cx="9780563" cy="1143000"/>
          </a:xfrm>
        </p:spPr>
        <p:txBody>
          <a:bodyPr/>
          <a:lstStyle/>
          <a:p>
            <a:r>
              <a:rPr lang="en-US" dirty="0"/>
              <a:t>Backwash Requirements – Flow Rate</a:t>
            </a:r>
          </a:p>
        </p:txBody>
      </p:sp>
      <p:sp>
        <p:nvSpPr>
          <p:cNvPr id="10" name="TextBox 9"/>
          <p:cNvSpPr txBox="1"/>
          <p:nvPr/>
        </p:nvSpPr>
        <p:spPr>
          <a:xfrm>
            <a:off x="6431802" y="1959561"/>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8715204" y="396186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6417091" y="3151078"/>
            <a:ext cx="4602542" cy="523220"/>
          </a:xfrm>
          <a:prstGeom prst="rect">
            <a:avLst/>
          </a:prstGeom>
          <a:noFill/>
        </p:spPr>
        <p:txBody>
          <a:bodyPr wrap="none" rtlCol="0">
            <a:spAutoFit/>
          </a:bodyPr>
          <a:lstStyle/>
          <a:p>
            <a:r>
              <a:rPr lang="en-US" b="0" dirty="0"/>
              <a:t>Backwash Head Loss </a:t>
            </a:r>
            <a:r>
              <a:rPr lang="en-US" sz="1600" b="0" dirty="0"/>
              <a:t>(force balance)</a:t>
            </a:r>
            <a:endParaRPr lang="en-US" b="0" dirty="0"/>
          </a:p>
        </p:txBody>
      </p:sp>
      <p:sp>
        <p:nvSpPr>
          <p:cNvPr id="16" name="TextBox 15"/>
          <p:cNvSpPr txBox="1"/>
          <p:nvPr/>
        </p:nvSpPr>
        <p:spPr>
          <a:xfrm>
            <a:off x="8299450" y="537064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4226154" y="5365312"/>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10854086" y="106663"/>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774972" y="1879661"/>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774972" y="3103622"/>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1162" y="4302882"/>
            <a:ext cx="7442285" cy="668952"/>
          </a:xfrm>
          <a:prstGeom prst="rect">
            <a:avLst/>
          </a:prstGeom>
        </p:spPr>
      </p:pic>
      <p:sp>
        <p:nvSpPr>
          <p:cNvPr id="13" name="Rounded Rectangle 12"/>
          <p:cNvSpPr/>
          <p:nvPr/>
        </p:nvSpPr>
        <p:spPr bwMode="auto">
          <a:xfrm>
            <a:off x="3234085" y="5777909"/>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a filter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665401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3348111" y="6189785"/>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523220"/>
          </a:xfrm>
          <a:prstGeom prst="rect">
            <a:avLst/>
          </a:prstGeom>
          <a:noFill/>
        </p:spPr>
        <p:txBody>
          <a:bodyPr wrap="none" rtlCol="0">
            <a:spAutoFit/>
          </a:bodyPr>
          <a:lstStyle/>
          <a:p>
            <a:pPr algn="l"/>
            <a:r>
              <a:rPr lang="en-US" b="0" dirty="0"/>
              <a:t>Head loss</a:t>
            </a:r>
          </a:p>
        </p:txBody>
      </p:sp>
      <p:sp>
        <p:nvSpPr>
          <p:cNvPr id="18" name="TextBox 17">
            <a:extLst>
              <a:ext uri="{FF2B5EF4-FFF2-40B4-BE49-F238E27FC236}">
                <a16:creationId xmlns:a16="http://schemas.microsoft.com/office/drawing/2014/main" id="{24AF49D9-DE7C-44EE-8C2B-783E7493A490}"/>
              </a:ext>
            </a:extLst>
          </p:cNvPr>
          <p:cNvSpPr txBox="1"/>
          <p:nvPr/>
        </p:nvSpPr>
        <p:spPr>
          <a:xfrm>
            <a:off x="211016" y="1842868"/>
            <a:ext cx="1463040" cy="954107"/>
          </a:xfrm>
          <a:prstGeom prst="rect">
            <a:avLst/>
          </a:prstGeom>
          <a:noFill/>
        </p:spPr>
        <p:txBody>
          <a:bodyPr wrap="square" rtlCol="0">
            <a:spAutoFit/>
          </a:bodyPr>
          <a:lstStyle/>
          <a:p>
            <a:pPr algn="l"/>
            <a:r>
              <a:rPr lang="en-US" b="0" dirty="0"/>
              <a:t>Depth of sand</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50831"/>
            <a:ext cx="6597747" cy="3404381"/>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Lst>
            <a:ahLst/>
            <a:cxnLst>
              <a:cxn ang="0">
                <a:pos x="connsiteX0" y="connsiteY0"/>
              </a:cxn>
              <a:cxn ang="0">
                <a:pos x="connsiteX1" y="connsiteY1"/>
              </a:cxn>
              <a:cxn ang="0">
                <a:pos x="connsiteX2" y="connsiteY2"/>
              </a:cxn>
            </a:cxnLst>
            <a:rect l="l" t="t" r="r" b="b"/>
            <a:pathLst>
              <a:path w="6597747" h="3404381">
                <a:moveTo>
                  <a:pt x="0" y="3404381"/>
                </a:moveTo>
                <a:lnTo>
                  <a:pt x="3235569" y="14067"/>
                </a:lnTo>
                <a:lnTo>
                  <a:pt x="6597747"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416062" y="4627284"/>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4844554"/>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DAEFB84-BED3-4B37-9CEE-616ADFDFE63A}"/>
              </a:ext>
            </a:extLst>
          </p:cNvPr>
          <p:cNvSpPr txBox="1"/>
          <p:nvPr/>
        </p:nvSpPr>
        <p:spPr>
          <a:xfrm>
            <a:off x="5261316" y="2700997"/>
            <a:ext cx="4374916" cy="1384995"/>
          </a:xfrm>
          <a:prstGeom prst="rect">
            <a:avLst/>
          </a:prstGeom>
          <a:noFill/>
        </p:spPr>
        <p:txBody>
          <a:bodyPr wrap="none" rtlCol="0">
            <a:spAutoFit/>
          </a:bodyPr>
          <a:lstStyle/>
          <a:p>
            <a:pPr algn="l"/>
            <a:r>
              <a:rPr lang="en-US" b="0" dirty="0"/>
              <a:t>Fluidized bed</a:t>
            </a:r>
          </a:p>
          <a:p>
            <a:pPr algn="l"/>
            <a:r>
              <a:rPr lang="en-US" b="0" dirty="0"/>
              <a:t>Constant head loss!</a:t>
            </a:r>
          </a:p>
          <a:p>
            <a:pPr algn="l"/>
            <a:r>
              <a:rPr lang="en-US" b="0" dirty="0"/>
              <a:t>Force balance always applies</a:t>
            </a:r>
          </a:p>
        </p:txBody>
      </p:sp>
    </p:spTree>
    <p:extLst>
      <p:ext uri="{BB962C8B-B14F-4D97-AF65-F5344CB8AC3E}">
        <p14:creationId xmlns:p14="http://schemas.microsoft.com/office/powerpoint/2010/main" val="7097693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257455" y="5022166"/>
            <a:ext cx="8765776" cy="939190"/>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identify a need, then invent</a:t>
            </a:r>
          </a:p>
        </p:txBody>
      </p:sp>
      <p:sp>
        <p:nvSpPr>
          <p:cNvPr id="3" name="Content Placeholder 2"/>
          <p:cNvSpPr>
            <a:spLocks noGrp="1"/>
          </p:cNvSpPr>
          <p:nvPr>
            <p:ph idx="1"/>
          </p:nvPr>
        </p:nvSpPr>
        <p:spPr/>
        <p:txBody>
          <a:bodyPr/>
          <a:lstStyle/>
          <a:p>
            <a:r>
              <a:rPr lang="en-US" dirty="0"/>
              <a:t>Slow sand – capital and labor intensive</a:t>
            </a:r>
          </a:p>
          <a:p>
            <a:r>
              <a:rPr lang="en-US" dirty="0"/>
              <a:t>Rapid sand – require pumps for backwash </a:t>
            </a:r>
          </a:p>
          <a:p>
            <a:endParaRPr lang="en-US" dirty="0"/>
          </a:p>
          <a:p>
            <a:endParaRPr lang="en-US" dirty="0"/>
          </a:p>
          <a:p>
            <a:r>
              <a:rPr lang="en-US" dirty="0"/>
              <a:t>Neither of these are good options for small communities</a:t>
            </a:r>
          </a:p>
          <a:p>
            <a:r>
              <a:rPr lang="en-US" dirty="0"/>
              <a:t>Has anyone invented any alternatives? Yes! CEPIS</a:t>
            </a:r>
          </a:p>
          <a:p>
            <a:r>
              <a:rPr lang="en-US" dirty="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7188423" y="3089719"/>
            <a:ext cx="5003578" cy="3768281"/>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7188423" y="3105316"/>
            <a:ext cx="5003578" cy="375268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7200900" y="3114675"/>
            <a:ext cx="4991100" cy="3743325"/>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11125769" y="0"/>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Filter Set:</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814964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8149646" y="4198627"/>
            <a:ext cx="3566104" cy="2659373"/>
          </a:xfrm>
          <a:prstGeom prst="rect">
            <a:avLst/>
          </a:prstGeom>
          <a:noFill/>
          <a:ln w="9525">
            <a:noFill/>
            <a:miter lim="800000"/>
            <a:headEnd/>
            <a:tailEnd/>
          </a:ln>
        </p:spPr>
      </p:pic>
      <p:sp>
        <p:nvSpPr>
          <p:cNvPr id="7" name="Rectangle 6"/>
          <p:cNvSpPr/>
          <p:nvPr/>
        </p:nvSpPr>
        <p:spPr>
          <a:xfrm>
            <a:off x="1121477" y="6273225"/>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1121478" y="3783099"/>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1067959" y="1563719"/>
            <a:ext cx="3566104" cy="2005934"/>
          </a:xfrm>
          <a:prstGeom prst="rect">
            <a:avLst/>
          </a:prstGeom>
        </p:spPr>
      </p:pic>
      <p:sp>
        <p:nvSpPr>
          <p:cNvPr id="4" name="TextBox 3"/>
          <p:cNvSpPr txBox="1"/>
          <p:nvPr/>
        </p:nvSpPr>
        <p:spPr>
          <a:xfrm>
            <a:off x="4634063" y="1689523"/>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179339" y="4320390"/>
            <a:ext cx="473519" cy="175624"/>
          </a:xfrm>
          <a:prstGeom prst="rect">
            <a:avLst/>
          </a:prstGeom>
          <a:solidFill>
            <a:schemeClr val="bg1"/>
          </a:solidFill>
        </p:spPr>
      </p:pic>
      <p:pic>
        <p:nvPicPr>
          <p:cNvPr id="54" name="Picture 53" descr="\documentclass{article}&#10;\usepackage{amsmath}&#10;\pagestyle{empty}&#10;\begin{document}&#10;&#10;$$\left( \Pi_{Fi}^{Bw} - 1 \right) H_{FiSand}$$&#10;&#10;&#10;\end{document}" title="IguanaTex Bitmap Display">
            <a:extLst>
              <a:ext uri="{FF2B5EF4-FFF2-40B4-BE49-F238E27FC236}">
                <a16:creationId xmlns:a16="http://schemas.microsoft.com/office/drawing/2014/main" id="{7B745ABF-35C9-4B98-8BFA-6CD37D66BDBC}"/>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07740" y="5151876"/>
            <a:ext cx="1084653" cy="162620"/>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038011" y="5554551"/>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Sand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a:p>
            <a:pPr lvl="1">
              <a:lnSpc>
                <a:spcPct val="80000"/>
              </a:lnSpc>
            </a:pPr>
            <a:r>
              <a:rPr lang="en-US" sz="2400" dirty="0"/>
              <a:t>No pumps needed</a:t>
            </a:r>
          </a:p>
        </p:txBody>
      </p:sp>
      <p:sp>
        <p:nvSpPr>
          <p:cNvPr id="308228" name="Rectangle 4"/>
          <p:cNvSpPr>
            <a:spLocks noChangeArrowheads="1"/>
          </p:cNvSpPr>
          <p:nvPr/>
        </p:nvSpPr>
        <p:spPr bwMode="auto">
          <a:xfrm>
            <a:off x="0" y="6519446"/>
            <a:ext cx="10553700" cy="338554"/>
          </a:xfrm>
          <a:prstGeom prst="rect">
            <a:avLst/>
          </a:prstGeom>
          <a:noFill/>
          <a:ln w="12700">
            <a:noFill/>
            <a:miter lim="800000"/>
            <a:headEnd type="none" w="lg" len="med"/>
            <a:tailEnd type="none" w="lg" len="med"/>
          </a:ln>
          <a:effectLst/>
        </p:spPr>
        <p:txBody>
          <a:bodyPr wrap="square">
            <a:spAutoFit/>
          </a:bodyPr>
          <a:lstStyle/>
          <a:p>
            <a:r>
              <a:rPr lang="en-US" sz="1600" b="0" dirty="0"/>
              <a:t>“</a:t>
            </a:r>
            <a:r>
              <a:rPr lang="en-US" sz="1600" b="0" dirty="0" err="1"/>
              <a:t>Biosand</a:t>
            </a:r>
            <a:r>
              <a:rPr lang="en-US" sz="1600" b="0" dirty="0"/>
              <a:t>” is a misnomer based on a misunderstanding of SSF mechanisms. The preferred term is intermittent SSF (ISSF)</a:t>
            </a:r>
          </a:p>
        </p:txBody>
      </p:sp>
      <p:sp>
        <p:nvSpPr>
          <p:cNvPr id="5" name="Right Brace 4"/>
          <p:cNvSpPr/>
          <p:nvPr/>
        </p:nvSpPr>
        <p:spPr bwMode="auto">
          <a:xfrm>
            <a:off x="10570373" y="342832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10572013" y="444487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10555348" y="155224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10806256" y="225332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8591550" y="289162"/>
            <a:ext cx="3600450"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a:t>The Low Flow Challenge: Filter Set</a:t>
            </a:r>
            <a:endParaRPr lang="en-US" dirty="0"/>
          </a:p>
        </p:txBody>
      </p:sp>
      <p:sp>
        <p:nvSpPr>
          <p:cNvPr id="3" name="Content Placeholder 2"/>
          <p:cNvSpPr>
            <a:spLocks noGrp="1"/>
          </p:cNvSpPr>
          <p:nvPr>
            <p:ph idx="1"/>
          </p:nvPr>
        </p:nvSpPr>
        <p:spPr>
          <a:xfrm>
            <a:off x="457200" y="1600200"/>
            <a:ext cx="8001000" cy="4525963"/>
          </a:xfrm>
        </p:spPr>
        <p:txBody>
          <a:bodyPr/>
          <a:lstStyle/>
          <a:p>
            <a:r>
              <a:rPr lang="en-US" dirty="0"/>
              <a:t>Assume plant flow is 6 L/s, Filtration velocity is 1.8 mm/s and backwash velocity is 9 mm/s and that a set of filters will backwash one filter</a:t>
            </a:r>
          </a:p>
          <a:p>
            <a:r>
              <a:rPr lang="en-US" dirty="0"/>
              <a:t>How many filters?</a:t>
            </a:r>
          </a:p>
          <a:p>
            <a:r>
              <a:rPr lang="en-US" dirty="0"/>
              <a:t>Total filter area?</a:t>
            </a:r>
          </a:p>
          <a:p>
            <a:r>
              <a:rPr lang="en-US"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8898340" y="1073940"/>
            <a:ext cx="2899299" cy="4638394"/>
          </a:xfrm>
          <a:prstGeom prst="rect">
            <a:avLst/>
          </a:prstGeom>
        </p:spPr>
      </p:pic>
      <p:pic>
        <p:nvPicPr>
          <p:cNvPr id="5" name="Picture 4"/>
          <p:cNvPicPr>
            <a:picLocks noChangeAspect="1"/>
          </p:cNvPicPr>
          <p:nvPr/>
        </p:nvPicPr>
        <p:blipFill>
          <a:blip r:embed="rId4"/>
          <a:stretch>
            <a:fillRect/>
          </a:stretch>
        </p:blipFill>
        <p:spPr>
          <a:xfrm>
            <a:off x="9397093" y="0"/>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11305309" cy="1143000"/>
          </a:xfrm>
        </p:spPr>
        <p:txBody>
          <a:bodyPr/>
          <a:lstStyle/>
          <a:p>
            <a:pPr algn="l"/>
            <a:r>
              <a:rPr lang="en-US" dirty="0"/>
              <a:t>Store filter water?</a:t>
            </a:r>
          </a:p>
        </p:txBody>
      </p:sp>
      <p:sp>
        <p:nvSpPr>
          <p:cNvPr id="3" name="Content Placeholder 2"/>
          <p:cNvSpPr>
            <a:spLocks noGrp="1"/>
          </p:cNvSpPr>
          <p:nvPr>
            <p:ph idx="1"/>
          </p:nvPr>
        </p:nvSpPr>
        <p:spPr>
          <a:xfrm>
            <a:off x="2048796" y="16154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Would increase AguaClara plant size by 50%! </a:t>
            </a:r>
            <a:r>
              <a:rPr lang="en-US" sz="2000" dirty="0" err="1"/>
              <a:t>Vnet</a:t>
            </a:r>
            <a:r>
              <a:rPr lang="en-US" sz="2000" dirty="0"/>
              <a:t> for entire plant is 0.18 mm/s</a:t>
            </a:r>
          </a:p>
        </p:txBody>
      </p:sp>
      <p:grpSp>
        <p:nvGrpSpPr>
          <p:cNvPr id="4" name="Group 3"/>
          <p:cNvGrpSpPr/>
          <p:nvPr/>
        </p:nvGrpSpPr>
        <p:grpSpPr>
          <a:xfrm>
            <a:off x="1104900" y="27030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9796397" y="7452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908399" y="0"/>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Low Flow Challenge</a:t>
            </a:r>
            <a:endParaRPr lang="en-US" dirty="0"/>
          </a:p>
        </p:txBody>
      </p:sp>
      <p:sp>
        <p:nvSpPr>
          <p:cNvPr id="3" name="Content Placeholder 2"/>
          <p:cNvSpPr>
            <a:spLocks noGrp="1"/>
          </p:cNvSpPr>
          <p:nvPr>
            <p:ph idx="1"/>
          </p:nvPr>
        </p:nvSpPr>
        <p:spPr>
          <a:xfrm>
            <a:off x="457200" y="1600200"/>
            <a:ext cx="8115300" cy="4525963"/>
          </a:xfrm>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9258300" y="1575463"/>
            <a:ext cx="1915236" cy="1436427"/>
          </a:xfrm>
          <a:prstGeom prst="rect">
            <a:avLst/>
          </a:prstGeom>
          <a:noFill/>
          <a:ln w="9525">
            <a:noFill/>
            <a:miter lim="800000"/>
            <a:headEnd/>
            <a:tailEnd/>
          </a:ln>
        </p:spPr>
      </p:pic>
      <p:grpSp>
        <p:nvGrpSpPr>
          <p:cNvPr id="5" name="Group 4"/>
          <p:cNvGrpSpPr/>
          <p:nvPr/>
        </p:nvGrpSpPr>
        <p:grpSpPr>
          <a:xfrm>
            <a:off x="9010650" y="3181350"/>
            <a:ext cx="2500032" cy="1105553"/>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9296400" y="4700601"/>
            <a:ext cx="2243881" cy="1682912"/>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Geometric Trick:</a:t>
            </a:r>
            <a:br>
              <a:rPr lang="en-US"/>
            </a:br>
            <a:r>
              <a:rPr lang="en-US"/>
              <a:t>Stacked Rapid Sand Filter (StaRS)</a:t>
            </a:r>
            <a:endParaRPr lang="en-US" dirty="0"/>
          </a:p>
        </p:txBody>
      </p:sp>
      <p:sp>
        <p:nvSpPr>
          <p:cNvPr id="38" name="Rectangle 37" descr="Cork"/>
          <p:cNvSpPr>
            <a:spLocks noChangeArrowheads="1"/>
          </p:cNvSpPr>
          <p:nvPr/>
        </p:nvSpPr>
        <p:spPr bwMode="auto">
          <a:xfrm>
            <a:off x="9017257" y="25391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9275510" y="24291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9017257" y="35076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9017257" y="21655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8538107" y="57710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8533191" y="49992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8528275" y="42273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8523359" y="34555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9019888" y="38414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9024804" y="46132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9029720" y="53851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2931824" y="27702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3831476" y="27702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4731128" y="27702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5630780" y="27702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6530432" y="27702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7435954" y="42106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7711816" y="40218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7435954" y="45154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7430084" y="27702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7782003" y="51476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2951504" y="57276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611412" y="48683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1534043" y="57090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1410263" y="52953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645826" y="44996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1704819" y="30936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1253620" y="36526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660578" y="42194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2518902" y="17624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8555361" y="33312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8555361" y="41063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8555361" y="48814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8555361" y="56565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10261258" y="37277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10261258" y="45029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10261258" y="52780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638915" y="61033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660577" y="34050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505772" y="46088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1708528" y="51932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8991600" cy="4525963"/>
          </a:xfrm>
        </p:spPr>
        <p:txBody>
          <a:bodyPr/>
          <a:lstStyle/>
          <a:p>
            <a:r>
              <a:rPr lang="en-US" dirty="0"/>
              <a:t>Tradition says Filtered Water</a:t>
            </a:r>
          </a:p>
          <a:p>
            <a:r>
              <a:rPr lang="en-US" dirty="0"/>
              <a:t>Why not use Settled water?</a:t>
            </a:r>
          </a:p>
          <a:p>
            <a:r>
              <a:rPr lang="en-US" dirty="0"/>
              <a:t>Public Health trade off?</a:t>
            </a:r>
          </a:p>
          <a:p>
            <a:pPr lvl="1"/>
            <a:r>
              <a:rPr lang="en-US" dirty="0"/>
              <a:t>Filter to waste after backwash is required in any case due to contamination of manifold tubing</a:t>
            </a:r>
          </a:p>
          <a:p>
            <a:pPr lvl="1"/>
            <a:r>
              <a:rPr lang="en-US" dirty="0"/>
              <a:t>Use of settled water significantly simplifies the system</a:t>
            </a:r>
          </a:p>
          <a:p>
            <a:r>
              <a:rPr lang="en-US" dirty="0"/>
              <a:t>Same flow rate and water source during filtration and backwash!!!!</a:t>
            </a:r>
          </a:p>
          <a:p>
            <a:r>
              <a:rPr lang="en-US" dirty="0"/>
              <a:t>Eliminate empty </a:t>
            </a:r>
            <a:r>
              <a:rPr lang="en-US" dirty="0" err="1"/>
              <a:t>clearwell</a:t>
            </a:r>
            <a:r>
              <a:rPr lang="en-US" dirty="0"/>
              <a:t> failure mode</a:t>
            </a:r>
          </a:p>
          <a:p>
            <a:pPr lvl="1"/>
            <a:endParaRPr lang="en-US" dirty="0"/>
          </a:p>
        </p:txBody>
      </p:sp>
      <p:sp>
        <p:nvSpPr>
          <p:cNvPr id="47" name="Rectangle 46" descr="Cork"/>
          <p:cNvSpPr>
            <a:spLocks noChangeArrowheads="1"/>
          </p:cNvSpPr>
          <p:nvPr/>
        </p:nvSpPr>
        <p:spPr bwMode="auto">
          <a:xfrm>
            <a:off x="10101878" y="26743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10360131" y="25642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10101878" y="55847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10101878" y="51963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10101878" y="48079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10101878" y="44195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10101878" y="40312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10454546" y="40705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10101878" y="30676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10454546" y="36821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10101878" y="23007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9622728" y="59062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9617812" y="51344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9612896" y="43625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9607980" y="35907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10104509" y="39766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10109425" y="47484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10114341" y="55203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9639982" y="57917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4F23E93-36E4-498E-B8C8-864AA6D3765A}"/>
              </a:ext>
            </a:extLst>
          </p:cNvPr>
          <p:cNvSpPr>
            <a:spLocks noGrp="1"/>
          </p:cNvSpPr>
          <p:nvPr>
            <p:ph type="title"/>
          </p:nvPr>
        </p:nvSpPr>
        <p:spPr/>
        <p:txBody>
          <a:bodyPr/>
          <a:lstStyle/>
          <a:p>
            <a:r>
              <a:rPr lang="en-US" dirty="0"/>
              <a:t>Stacked Rapid Sand Filter in Context</a:t>
            </a:r>
          </a:p>
        </p:txBody>
      </p:sp>
      <p:pic>
        <p:nvPicPr>
          <p:cNvPr id="4" name="Picture 3">
            <a:extLst>
              <a:ext uri="{FF2B5EF4-FFF2-40B4-BE49-F238E27FC236}">
                <a16:creationId xmlns:a16="http://schemas.microsoft.com/office/drawing/2014/main" id="{8370EDCB-9E84-4415-9190-9CA092E37B28}"/>
              </a:ext>
            </a:extLst>
          </p:cNvPr>
          <p:cNvPicPr>
            <a:picLocks noChangeAspect="1"/>
          </p:cNvPicPr>
          <p:nvPr/>
        </p:nvPicPr>
        <p:blipFill>
          <a:blip r:embed="rId2"/>
          <a:stretch>
            <a:fillRect/>
          </a:stretch>
        </p:blipFill>
        <p:spPr>
          <a:xfrm>
            <a:off x="2171700" y="1513426"/>
            <a:ext cx="8105483" cy="5344574"/>
          </a:xfrm>
          <a:prstGeom prst="rect">
            <a:avLst/>
          </a:prstGeom>
        </p:spPr>
      </p:pic>
      <p:sp>
        <p:nvSpPr>
          <p:cNvPr id="6" name="TextBox 5">
            <a:extLst>
              <a:ext uri="{FF2B5EF4-FFF2-40B4-BE49-F238E27FC236}">
                <a16:creationId xmlns:a16="http://schemas.microsoft.com/office/drawing/2014/main" id="{FB58B251-8132-4DB5-86E8-835B2A7ADAA0}"/>
              </a:ext>
            </a:extLst>
          </p:cNvPr>
          <p:cNvSpPr txBox="1"/>
          <p:nvPr/>
        </p:nvSpPr>
        <p:spPr>
          <a:xfrm>
            <a:off x="8496300" y="1838325"/>
            <a:ext cx="3228975" cy="1384995"/>
          </a:xfrm>
          <a:prstGeom prst="rect">
            <a:avLst/>
          </a:prstGeom>
          <a:noFill/>
        </p:spPr>
        <p:txBody>
          <a:bodyPr wrap="square" rtlCol="0">
            <a:spAutoFit/>
          </a:bodyPr>
          <a:lstStyle/>
          <a:p>
            <a:r>
              <a:rPr lang="en-US" b="0" dirty="0"/>
              <a:t>Trace the flow of water through the plant</a:t>
            </a:r>
          </a:p>
        </p:txBody>
      </p:sp>
    </p:spTree>
    <p:extLst>
      <p:ext uri="{BB962C8B-B14F-4D97-AF65-F5344CB8AC3E}">
        <p14:creationId xmlns:p14="http://schemas.microsoft.com/office/powerpoint/2010/main" val="18582006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E656C15-1E12-46CC-9824-786001CA93A6}"/>
              </a:ext>
            </a:extLst>
          </p:cNvPr>
          <p:cNvPicPr>
            <a:picLocks noChangeAspect="1"/>
          </p:cNvPicPr>
          <p:nvPr/>
        </p:nvPicPr>
        <p:blipFill>
          <a:blip r:embed="rId2"/>
          <a:stretch>
            <a:fillRect/>
          </a:stretch>
        </p:blipFill>
        <p:spPr>
          <a:xfrm>
            <a:off x="1925378" y="0"/>
            <a:ext cx="8341243" cy="6858000"/>
          </a:xfrm>
          <a:prstGeom prst="rect">
            <a:avLst/>
          </a:prstGeom>
        </p:spPr>
      </p:pic>
      <p:sp>
        <p:nvSpPr>
          <p:cNvPr id="2" name="TextBox 1">
            <a:extLst>
              <a:ext uri="{FF2B5EF4-FFF2-40B4-BE49-F238E27FC236}">
                <a16:creationId xmlns:a16="http://schemas.microsoft.com/office/drawing/2014/main" id="{60C67E9D-C986-40AD-8633-AC13DA8D59C2}"/>
              </a:ext>
            </a:extLst>
          </p:cNvPr>
          <p:cNvSpPr txBox="1"/>
          <p:nvPr/>
        </p:nvSpPr>
        <p:spPr>
          <a:xfrm>
            <a:off x="9620250" y="2809875"/>
            <a:ext cx="2343150" cy="1200329"/>
          </a:xfrm>
          <a:prstGeom prst="rect">
            <a:avLst/>
          </a:prstGeom>
          <a:noFill/>
        </p:spPr>
        <p:txBody>
          <a:bodyPr wrap="square" rtlCol="0">
            <a:spAutoFit/>
          </a:bodyPr>
          <a:lstStyle/>
          <a:p>
            <a:pPr algn="l"/>
            <a:r>
              <a:rPr lang="en-US" sz="2400" b="0" dirty="0"/>
              <a:t>Remove red pipe to enable backwash recycle</a:t>
            </a:r>
          </a:p>
        </p:txBody>
      </p:sp>
      <p:sp>
        <p:nvSpPr>
          <p:cNvPr id="5" name="TextBox 4">
            <a:extLst>
              <a:ext uri="{FF2B5EF4-FFF2-40B4-BE49-F238E27FC236}">
                <a16:creationId xmlns:a16="http://schemas.microsoft.com/office/drawing/2014/main" id="{1A11A1CE-58B9-4DA1-983D-F4BFD91E6409}"/>
              </a:ext>
            </a:extLst>
          </p:cNvPr>
          <p:cNvSpPr txBox="1"/>
          <p:nvPr/>
        </p:nvSpPr>
        <p:spPr>
          <a:xfrm>
            <a:off x="7629525" y="0"/>
            <a:ext cx="2343150" cy="830997"/>
          </a:xfrm>
          <a:prstGeom prst="rect">
            <a:avLst/>
          </a:prstGeom>
          <a:noFill/>
        </p:spPr>
        <p:txBody>
          <a:bodyPr wrap="square" rtlCol="0">
            <a:spAutoFit/>
          </a:bodyPr>
          <a:lstStyle/>
          <a:p>
            <a:pPr algn="l"/>
            <a:r>
              <a:rPr lang="en-US" sz="2400" b="0" dirty="0"/>
              <a:t>backwash recycle tank</a:t>
            </a:r>
          </a:p>
        </p:txBody>
      </p:sp>
      <p:cxnSp>
        <p:nvCxnSpPr>
          <p:cNvPr id="6" name="Straight Arrow Connector 5">
            <a:extLst>
              <a:ext uri="{FF2B5EF4-FFF2-40B4-BE49-F238E27FC236}">
                <a16:creationId xmlns:a16="http://schemas.microsoft.com/office/drawing/2014/main" id="{91FD8C60-4D75-4F1C-8BA4-8C7AFD1585DC}"/>
              </a:ext>
            </a:extLst>
          </p:cNvPr>
          <p:cNvCxnSpPr>
            <a:cxnSpLocks/>
            <a:stCxn id="5" idx="1"/>
          </p:cNvCxnSpPr>
          <p:nvPr/>
        </p:nvCxnSpPr>
        <p:spPr>
          <a:xfrm flipH="1">
            <a:off x="6838951" y="415499"/>
            <a:ext cx="790574" cy="2061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1F9CADF-21B8-4A24-837A-EDD2E3ECB356}"/>
              </a:ext>
            </a:extLst>
          </p:cNvPr>
          <p:cNvSpPr txBox="1"/>
          <p:nvPr/>
        </p:nvSpPr>
        <p:spPr>
          <a:xfrm>
            <a:off x="304801" y="1600200"/>
            <a:ext cx="1914524" cy="830997"/>
          </a:xfrm>
          <a:prstGeom prst="rect">
            <a:avLst/>
          </a:prstGeom>
          <a:noFill/>
        </p:spPr>
        <p:txBody>
          <a:bodyPr wrap="square" rtlCol="0">
            <a:spAutoFit/>
          </a:bodyPr>
          <a:lstStyle/>
          <a:p>
            <a:pPr algn="l"/>
            <a:r>
              <a:rPr lang="en-US" sz="2400" b="0" dirty="0"/>
              <a:t>Channel from clarifiers</a:t>
            </a:r>
          </a:p>
        </p:txBody>
      </p:sp>
      <p:sp>
        <p:nvSpPr>
          <p:cNvPr id="8" name="TextBox 7">
            <a:extLst>
              <a:ext uri="{FF2B5EF4-FFF2-40B4-BE49-F238E27FC236}">
                <a16:creationId xmlns:a16="http://schemas.microsoft.com/office/drawing/2014/main" id="{661D3BAC-BAA4-4D3A-8604-875B7D70727B}"/>
              </a:ext>
            </a:extLst>
          </p:cNvPr>
          <p:cNvSpPr txBox="1"/>
          <p:nvPr/>
        </p:nvSpPr>
        <p:spPr>
          <a:xfrm>
            <a:off x="914400" y="3000375"/>
            <a:ext cx="1466850" cy="830997"/>
          </a:xfrm>
          <a:prstGeom prst="rect">
            <a:avLst/>
          </a:prstGeom>
          <a:noFill/>
        </p:spPr>
        <p:txBody>
          <a:bodyPr wrap="square" rtlCol="0">
            <a:spAutoFit/>
          </a:bodyPr>
          <a:lstStyle/>
          <a:p>
            <a:pPr algn="l"/>
            <a:r>
              <a:rPr lang="en-US" sz="2400" b="0" dirty="0"/>
              <a:t>Backwash siphon</a:t>
            </a:r>
          </a:p>
        </p:txBody>
      </p:sp>
      <p:sp>
        <p:nvSpPr>
          <p:cNvPr id="9" name="TextBox 8">
            <a:extLst>
              <a:ext uri="{FF2B5EF4-FFF2-40B4-BE49-F238E27FC236}">
                <a16:creationId xmlns:a16="http://schemas.microsoft.com/office/drawing/2014/main" id="{5BBD8719-340B-4810-8560-A86DBA7F4128}"/>
              </a:ext>
            </a:extLst>
          </p:cNvPr>
          <p:cNvSpPr txBox="1"/>
          <p:nvPr/>
        </p:nvSpPr>
        <p:spPr>
          <a:xfrm>
            <a:off x="1333501" y="5314950"/>
            <a:ext cx="1628774" cy="461665"/>
          </a:xfrm>
          <a:prstGeom prst="rect">
            <a:avLst/>
          </a:prstGeom>
          <a:noFill/>
        </p:spPr>
        <p:txBody>
          <a:bodyPr wrap="square" rtlCol="0">
            <a:spAutoFit/>
          </a:bodyPr>
          <a:lstStyle/>
          <a:p>
            <a:pPr algn="l"/>
            <a:r>
              <a:rPr lang="en-US" sz="2400" b="0" dirty="0"/>
              <a:t>Sand dump</a:t>
            </a:r>
          </a:p>
        </p:txBody>
      </p:sp>
      <p:cxnSp>
        <p:nvCxnSpPr>
          <p:cNvPr id="12" name="Straight Arrow Connector 11">
            <a:extLst>
              <a:ext uri="{FF2B5EF4-FFF2-40B4-BE49-F238E27FC236}">
                <a16:creationId xmlns:a16="http://schemas.microsoft.com/office/drawing/2014/main" id="{521242BC-8BC0-455C-94B8-A0670C0788DF}"/>
              </a:ext>
            </a:extLst>
          </p:cNvPr>
          <p:cNvCxnSpPr>
            <a:cxnSpLocks/>
            <a:stCxn id="7" idx="3"/>
          </p:cNvCxnSpPr>
          <p:nvPr/>
        </p:nvCxnSpPr>
        <p:spPr>
          <a:xfrm>
            <a:off x="2219325" y="2015699"/>
            <a:ext cx="1447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AF4605-6036-4266-A0C6-5B2FDAA82063}"/>
              </a:ext>
            </a:extLst>
          </p:cNvPr>
          <p:cNvCxnSpPr>
            <a:cxnSpLocks/>
            <a:stCxn id="8" idx="3"/>
          </p:cNvCxnSpPr>
          <p:nvPr/>
        </p:nvCxnSpPr>
        <p:spPr>
          <a:xfrm flipV="1">
            <a:off x="2381250" y="3263474"/>
            <a:ext cx="1952625" cy="1524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6F0319C-F641-4A64-A3B3-AF90662AFA8F}"/>
              </a:ext>
            </a:extLst>
          </p:cNvPr>
          <p:cNvCxnSpPr>
            <a:cxnSpLocks/>
            <a:stCxn id="9" idx="3"/>
          </p:cNvCxnSpPr>
          <p:nvPr/>
        </p:nvCxnSpPr>
        <p:spPr>
          <a:xfrm flipV="1">
            <a:off x="2962275" y="5467350"/>
            <a:ext cx="2771775" cy="784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027D477-83AE-47F5-9C38-E8EE8A004F58}"/>
              </a:ext>
            </a:extLst>
          </p:cNvPr>
          <p:cNvCxnSpPr>
            <a:cxnSpLocks/>
            <a:stCxn id="2" idx="1"/>
          </p:cNvCxnSpPr>
          <p:nvPr/>
        </p:nvCxnSpPr>
        <p:spPr>
          <a:xfrm flipH="1">
            <a:off x="8420100" y="3410040"/>
            <a:ext cx="12001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47804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567023-4B85-4715-8F22-A1DA1E7951AB}"/>
              </a:ext>
            </a:extLst>
          </p:cNvPr>
          <p:cNvPicPr>
            <a:picLocks noChangeAspect="1"/>
          </p:cNvPicPr>
          <p:nvPr/>
        </p:nvPicPr>
        <p:blipFill rotWithShape="1">
          <a:blip r:embed="rId3"/>
          <a:srcRect b="6542"/>
          <a:stretch/>
        </p:blipFill>
        <p:spPr>
          <a:xfrm>
            <a:off x="2476500" y="1515904"/>
            <a:ext cx="9715500" cy="4799171"/>
          </a:xfrm>
          <a:prstGeom prst="rect">
            <a:avLst/>
          </a:prstGeom>
        </p:spPr>
      </p:pic>
      <p:sp>
        <p:nvSpPr>
          <p:cNvPr id="3" name="Title 2">
            <a:extLst>
              <a:ext uri="{FF2B5EF4-FFF2-40B4-BE49-F238E27FC236}">
                <a16:creationId xmlns:a16="http://schemas.microsoft.com/office/drawing/2014/main" id="{87C4E8D8-040A-4CA8-AC7A-81A854BB2980}"/>
              </a:ext>
            </a:extLst>
          </p:cNvPr>
          <p:cNvSpPr>
            <a:spLocks noGrp="1"/>
          </p:cNvSpPr>
          <p:nvPr>
            <p:ph type="title"/>
          </p:nvPr>
        </p:nvSpPr>
        <p:spPr/>
        <p:txBody>
          <a:bodyPr/>
          <a:lstStyle/>
          <a:p>
            <a:r>
              <a:rPr lang="en-US" dirty="0"/>
              <a:t>Top View of Filter Controls</a:t>
            </a:r>
          </a:p>
        </p:txBody>
      </p:sp>
      <p:sp>
        <p:nvSpPr>
          <p:cNvPr id="4" name="TextBox 3">
            <a:extLst>
              <a:ext uri="{FF2B5EF4-FFF2-40B4-BE49-F238E27FC236}">
                <a16:creationId xmlns:a16="http://schemas.microsoft.com/office/drawing/2014/main" id="{39F3DCB7-B7F6-4CBB-8BB5-913FBBF9CB3D}"/>
              </a:ext>
            </a:extLst>
          </p:cNvPr>
          <p:cNvSpPr txBox="1"/>
          <p:nvPr/>
        </p:nvSpPr>
        <p:spPr>
          <a:xfrm>
            <a:off x="9915524" y="2114550"/>
            <a:ext cx="2076171" cy="707886"/>
          </a:xfrm>
          <a:prstGeom prst="rect">
            <a:avLst/>
          </a:prstGeom>
          <a:noFill/>
        </p:spPr>
        <p:txBody>
          <a:bodyPr wrap="square" rtlCol="0">
            <a:spAutoFit/>
          </a:bodyPr>
          <a:lstStyle/>
          <a:p>
            <a:pPr algn="l"/>
            <a:r>
              <a:rPr lang="en-US" sz="2000" b="0" dirty="0"/>
              <a:t>Channel with clarified water</a:t>
            </a:r>
          </a:p>
        </p:txBody>
      </p:sp>
      <p:sp>
        <p:nvSpPr>
          <p:cNvPr id="5" name="TextBox 4">
            <a:extLst>
              <a:ext uri="{FF2B5EF4-FFF2-40B4-BE49-F238E27FC236}">
                <a16:creationId xmlns:a16="http://schemas.microsoft.com/office/drawing/2014/main" id="{99F012B9-9FED-4803-BB1D-2CE870B1A691}"/>
              </a:ext>
            </a:extLst>
          </p:cNvPr>
          <p:cNvSpPr txBox="1"/>
          <p:nvPr/>
        </p:nvSpPr>
        <p:spPr>
          <a:xfrm>
            <a:off x="4581525" y="2085975"/>
            <a:ext cx="2333625" cy="707886"/>
          </a:xfrm>
          <a:prstGeom prst="rect">
            <a:avLst/>
          </a:prstGeom>
          <a:noFill/>
        </p:spPr>
        <p:txBody>
          <a:bodyPr wrap="square" rtlCol="0">
            <a:spAutoFit/>
          </a:bodyPr>
          <a:lstStyle/>
          <a:p>
            <a:pPr algn="l"/>
            <a:r>
              <a:rPr lang="en-US" sz="2000" b="0" dirty="0"/>
              <a:t>Broad weir to divide flow between filters</a:t>
            </a:r>
          </a:p>
        </p:txBody>
      </p:sp>
      <p:sp>
        <p:nvSpPr>
          <p:cNvPr id="6" name="TextBox 5">
            <a:extLst>
              <a:ext uri="{FF2B5EF4-FFF2-40B4-BE49-F238E27FC236}">
                <a16:creationId xmlns:a16="http://schemas.microsoft.com/office/drawing/2014/main" id="{93EF7B02-8F0E-4C99-AB97-6995BFEA1AF4}"/>
              </a:ext>
            </a:extLst>
          </p:cNvPr>
          <p:cNvSpPr txBox="1"/>
          <p:nvPr/>
        </p:nvSpPr>
        <p:spPr>
          <a:xfrm>
            <a:off x="285750" y="3143250"/>
            <a:ext cx="2333625" cy="1015663"/>
          </a:xfrm>
          <a:prstGeom prst="rect">
            <a:avLst/>
          </a:prstGeom>
          <a:noFill/>
        </p:spPr>
        <p:txBody>
          <a:bodyPr wrap="square" rtlCol="0">
            <a:spAutoFit/>
          </a:bodyPr>
          <a:lstStyle/>
          <a:p>
            <a:pPr algn="l"/>
            <a:r>
              <a:rPr lang="en-US" sz="2000" b="0" dirty="0"/>
              <a:t>Slot weir can be shut off to take filter out of service</a:t>
            </a:r>
          </a:p>
        </p:txBody>
      </p:sp>
      <p:sp>
        <p:nvSpPr>
          <p:cNvPr id="8" name="TextBox 7">
            <a:extLst>
              <a:ext uri="{FF2B5EF4-FFF2-40B4-BE49-F238E27FC236}">
                <a16:creationId xmlns:a16="http://schemas.microsoft.com/office/drawing/2014/main" id="{376FB5A2-FF46-412D-9DA8-FCCD14453587}"/>
              </a:ext>
            </a:extLst>
          </p:cNvPr>
          <p:cNvSpPr txBox="1"/>
          <p:nvPr/>
        </p:nvSpPr>
        <p:spPr>
          <a:xfrm>
            <a:off x="371475" y="1933575"/>
            <a:ext cx="2333625" cy="1015663"/>
          </a:xfrm>
          <a:prstGeom prst="rect">
            <a:avLst/>
          </a:prstGeom>
          <a:noFill/>
        </p:spPr>
        <p:txBody>
          <a:bodyPr wrap="square" rtlCol="0">
            <a:spAutoFit/>
          </a:bodyPr>
          <a:lstStyle/>
          <a:p>
            <a:pPr algn="l"/>
            <a:r>
              <a:rPr lang="en-US" sz="2000" b="0" dirty="0"/>
              <a:t>Removable gate to set backwash flow to design flow rate</a:t>
            </a:r>
          </a:p>
        </p:txBody>
      </p:sp>
      <p:sp>
        <p:nvSpPr>
          <p:cNvPr id="9" name="TextBox 8">
            <a:extLst>
              <a:ext uri="{FF2B5EF4-FFF2-40B4-BE49-F238E27FC236}">
                <a16:creationId xmlns:a16="http://schemas.microsoft.com/office/drawing/2014/main" id="{23A9C199-2CAF-4AED-95EA-B8CFF4050FDA}"/>
              </a:ext>
            </a:extLst>
          </p:cNvPr>
          <p:cNvSpPr txBox="1"/>
          <p:nvPr/>
        </p:nvSpPr>
        <p:spPr>
          <a:xfrm>
            <a:off x="276225" y="4152900"/>
            <a:ext cx="2333625" cy="1015663"/>
          </a:xfrm>
          <a:prstGeom prst="rect">
            <a:avLst/>
          </a:prstGeom>
          <a:noFill/>
        </p:spPr>
        <p:txBody>
          <a:bodyPr wrap="square" rtlCol="0">
            <a:spAutoFit/>
          </a:bodyPr>
          <a:lstStyle/>
          <a:p>
            <a:pPr algn="l"/>
            <a:r>
              <a:rPr lang="en-US" sz="2000" b="0" dirty="0"/>
              <a:t>Backwash siphon pipe (missing air control valve)</a:t>
            </a:r>
          </a:p>
        </p:txBody>
      </p:sp>
      <p:cxnSp>
        <p:nvCxnSpPr>
          <p:cNvPr id="10" name="Straight Arrow Connector 9">
            <a:extLst>
              <a:ext uri="{FF2B5EF4-FFF2-40B4-BE49-F238E27FC236}">
                <a16:creationId xmlns:a16="http://schemas.microsoft.com/office/drawing/2014/main" id="{1C343885-B07F-499B-A9FF-A26675ECE348}"/>
              </a:ext>
            </a:extLst>
          </p:cNvPr>
          <p:cNvCxnSpPr>
            <a:cxnSpLocks/>
            <a:stCxn id="5" idx="2"/>
          </p:cNvCxnSpPr>
          <p:nvPr/>
        </p:nvCxnSpPr>
        <p:spPr>
          <a:xfrm>
            <a:off x="5748338" y="2793861"/>
            <a:ext cx="0" cy="320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7725D7F-D51D-4F88-9BC9-2ACAD7063500}"/>
              </a:ext>
            </a:extLst>
          </p:cNvPr>
          <p:cNvCxnSpPr>
            <a:cxnSpLocks/>
            <a:stCxn id="8" idx="3"/>
          </p:cNvCxnSpPr>
          <p:nvPr/>
        </p:nvCxnSpPr>
        <p:spPr>
          <a:xfrm>
            <a:off x="2705100" y="2441407"/>
            <a:ext cx="2533650" cy="6256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8E3FA78-65D9-4897-88BA-094931BA228D}"/>
              </a:ext>
            </a:extLst>
          </p:cNvPr>
          <p:cNvCxnSpPr>
            <a:cxnSpLocks/>
          </p:cNvCxnSpPr>
          <p:nvPr/>
        </p:nvCxnSpPr>
        <p:spPr>
          <a:xfrm>
            <a:off x="2647950" y="3638550"/>
            <a:ext cx="2362200" cy="857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8F6FC96-1A92-42C5-B623-12A611C17722}"/>
              </a:ext>
            </a:extLst>
          </p:cNvPr>
          <p:cNvSpPr txBox="1"/>
          <p:nvPr/>
        </p:nvSpPr>
        <p:spPr>
          <a:xfrm>
            <a:off x="7753349" y="2105025"/>
            <a:ext cx="2076171" cy="707886"/>
          </a:xfrm>
          <a:prstGeom prst="rect">
            <a:avLst/>
          </a:prstGeom>
          <a:noFill/>
        </p:spPr>
        <p:txBody>
          <a:bodyPr wrap="square" rtlCol="0">
            <a:spAutoFit/>
          </a:bodyPr>
          <a:lstStyle/>
          <a:p>
            <a:pPr algn="l"/>
            <a:r>
              <a:rPr lang="en-US" sz="2000" b="0" dirty="0"/>
              <a:t>Filter emergency bypass</a:t>
            </a:r>
          </a:p>
        </p:txBody>
      </p:sp>
      <p:cxnSp>
        <p:nvCxnSpPr>
          <p:cNvPr id="21" name="Straight Arrow Connector 20">
            <a:extLst>
              <a:ext uri="{FF2B5EF4-FFF2-40B4-BE49-F238E27FC236}">
                <a16:creationId xmlns:a16="http://schemas.microsoft.com/office/drawing/2014/main" id="{B42269EF-7F1C-49AB-B51C-FF3B2160687A}"/>
              </a:ext>
            </a:extLst>
          </p:cNvPr>
          <p:cNvCxnSpPr>
            <a:cxnSpLocks/>
          </p:cNvCxnSpPr>
          <p:nvPr/>
        </p:nvCxnSpPr>
        <p:spPr>
          <a:xfrm flipH="1">
            <a:off x="8172450" y="2819400"/>
            <a:ext cx="590550" cy="5619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2D99DD8-B984-475C-9CBD-324443907B84}"/>
              </a:ext>
            </a:extLst>
          </p:cNvPr>
          <p:cNvSpPr txBox="1"/>
          <p:nvPr/>
        </p:nvSpPr>
        <p:spPr>
          <a:xfrm>
            <a:off x="161926" y="5276850"/>
            <a:ext cx="2438400" cy="1015663"/>
          </a:xfrm>
          <a:prstGeom prst="rect">
            <a:avLst/>
          </a:prstGeom>
          <a:noFill/>
        </p:spPr>
        <p:txBody>
          <a:bodyPr wrap="square" rtlCol="0">
            <a:spAutoFit/>
          </a:bodyPr>
          <a:lstStyle/>
          <a:p>
            <a:pPr algn="l"/>
            <a:r>
              <a:rPr lang="en-US" sz="2000" b="0" dirty="0"/>
              <a:t>Orifice to add head loss to backwash trunk during filtration</a:t>
            </a:r>
          </a:p>
        </p:txBody>
      </p:sp>
      <p:cxnSp>
        <p:nvCxnSpPr>
          <p:cNvPr id="25" name="Straight Arrow Connector 24">
            <a:extLst>
              <a:ext uri="{FF2B5EF4-FFF2-40B4-BE49-F238E27FC236}">
                <a16:creationId xmlns:a16="http://schemas.microsoft.com/office/drawing/2014/main" id="{B735387E-5CDA-465B-9E1B-FC0D4F664140}"/>
              </a:ext>
            </a:extLst>
          </p:cNvPr>
          <p:cNvCxnSpPr>
            <a:cxnSpLocks/>
            <a:stCxn id="9" idx="3"/>
          </p:cNvCxnSpPr>
          <p:nvPr/>
        </p:nvCxnSpPr>
        <p:spPr>
          <a:xfrm>
            <a:off x="2609850" y="4660732"/>
            <a:ext cx="1409700" cy="530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D8DDCB0-5929-4A99-8CDB-ACE5D1CB2104}"/>
              </a:ext>
            </a:extLst>
          </p:cNvPr>
          <p:cNvCxnSpPr>
            <a:cxnSpLocks/>
            <a:stCxn id="24" idx="3"/>
          </p:cNvCxnSpPr>
          <p:nvPr/>
        </p:nvCxnSpPr>
        <p:spPr>
          <a:xfrm flipV="1">
            <a:off x="2600326" y="5534025"/>
            <a:ext cx="2895599" cy="25065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642843E1-CB3C-49F9-8016-2597283BA7B2}"/>
              </a:ext>
            </a:extLst>
          </p:cNvPr>
          <p:cNvSpPr/>
          <p:nvPr/>
        </p:nvSpPr>
        <p:spPr>
          <a:xfrm>
            <a:off x="5242426" y="3324195"/>
            <a:ext cx="1920374" cy="400110"/>
          </a:xfrm>
          <a:prstGeom prst="rect">
            <a:avLst/>
          </a:prstGeom>
        </p:spPr>
        <p:txBody>
          <a:bodyPr wrap="square">
            <a:spAutoFit/>
          </a:bodyPr>
          <a:lstStyle/>
          <a:p>
            <a:r>
              <a:rPr lang="en-US" sz="2000" b="0" dirty="0">
                <a:solidFill>
                  <a:srgbClr val="000000"/>
                </a:solidFill>
              </a:rPr>
              <a:t>Clarified water</a:t>
            </a:r>
            <a:endParaRPr lang="en-US" dirty="0"/>
          </a:p>
        </p:txBody>
      </p:sp>
      <p:sp>
        <p:nvSpPr>
          <p:cNvPr id="34" name="Rectangle 33">
            <a:extLst>
              <a:ext uri="{FF2B5EF4-FFF2-40B4-BE49-F238E27FC236}">
                <a16:creationId xmlns:a16="http://schemas.microsoft.com/office/drawing/2014/main" id="{0F6F1419-39CF-4A7D-9274-55CD0F095D94}"/>
              </a:ext>
            </a:extLst>
          </p:cNvPr>
          <p:cNvSpPr/>
          <p:nvPr/>
        </p:nvSpPr>
        <p:spPr>
          <a:xfrm>
            <a:off x="7252201" y="5391120"/>
            <a:ext cx="1434599" cy="707886"/>
          </a:xfrm>
          <a:prstGeom prst="rect">
            <a:avLst/>
          </a:prstGeom>
        </p:spPr>
        <p:txBody>
          <a:bodyPr wrap="square">
            <a:spAutoFit/>
          </a:bodyPr>
          <a:lstStyle/>
          <a:p>
            <a:r>
              <a:rPr lang="en-US" sz="2000" b="0" dirty="0">
                <a:solidFill>
                  <a:srgbClr val="000000"/>
                </a:solidFill>
              </a:rPr>
              <a:t>Filtered  water</a:t>
            </a:r>
            <a:endParaRPr lang="en-US" dirty="0"/>
          </a:p>
        </p:txBody>
      </p:sp>
      <p:sp>
        <p:nvSpPr>
          <p:cNvPr id="35" name="Rectangle 34">
            <a:extLst>
              <a:ext uri="{FF2B5EF4-FFF2-40B4-BE49-F238E27FC236}">
                <a16:creationId xmlns:a16="http://schemas.microsoft.com/office/drawing/2014/main" id="{CD292168-BFCE-4591-9B53-296FF13857AC}"/>
              </a:ext>
            </a:extLst>
          </p:cNvPr>
          <p:cNvSpPr/>
          <p:nvPr/>
        </p:nvSpPr>
        <p:spPr>
          <a:xfrm>
            <a:off x="3013575" y="6238845"/>
            <a:ext cx="2348999" cy="707886"/>
          </a:xfrm>
          <a:prstGeom prst="rect">
            <a:avLst/>
          </a:prstGeom>
        </p:spPr>
        <p:txBody>
          <a:bodyPr wrap="square">
            <a:spAutoFit/>
          </a:bodyPr>
          <a:lstStyle/>
          <a:p>
            <a:r>
              <a:rPr lang="en-US" sz="2000" b="0" dirty="0">
                <a:solidFill>
                  <a:srgbClr val="000000"/>
                </a:solidFill>
              </a:rPr>
              <a:t>Overflow indicating end of filter run</a:t>
            </a:r>
            <a:endParaRPr lang="en-US" dirty="0"/>
          </a:p>
        </p:txBody>
      </p:sp>
      <p:cxnSp>
        <p:nvCxnSpPr>
          <p:cNvPr id="36" name="Straight Arrow Connector 35">
            <a:extLst>
              <a:ext uri="{FF2B5EF4-FFF2-40B4-BE49-F238E27FC236}">
                <a16:creationId xmlns:a16="http://schemas.microsoft.com/office/drawing/2014/main" id="{AEAEAF7B-4DCE-4022-AED3-97CF70A2801C}"/>
              </a:ext>
            </a:extLst>
          </p:cNvPr>
          <p:cNvCxnSpPr>
            <a:cxnSpLocks/>
            <a:stCxn id="35" idx="3"/>
          </p:cNvCxnSpPr>
          <p:nvPr/>
        </p:nvCxnSpPr>
        <p:spPr>
          <a:xfrm flipV="1">
            <a:off x="5362574" y="6038850"/>
            <a:ext cx="152401" cy="55393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FA8AD20-D06A-4810-A2AE-2A00200058BB}"/>
              </a:ext>
            </a:extLst>
          </p:cNvPr>
          <p:cNvSpPr/>
          <p:nvPr/>
        </p:nvSpPr>
        <p:spPr>
          <a:xfrm>
            <a:off x="7661775" y="6219795"/>
            <a:ext cx="2348999" cy="707886"/>
          </a:xfrm>
          <a:prstGeom prst="rect">
            <a:avLst/>
          </a:prstGeom>
        </p:spPr>
        <p:txBody>
          <a:bodyPr wrap="square">
            <a:spAutoFit/>
          </a:bodyPr>
          <a:lstStyle/>
          <a:p>
            <a:r>
              <a:rPr lang="en-US" sz="2000" b="0" dirty="0">
                <a:solidFill>
                  <a:srgbClr val="000000"/>
                </a:solidFill>
              </a:rPr>
              <a:t>Weir to enable filter to waste</a:t>
            </a:r>
            <a:endParaRPr lang="en-US" dirty="0"/>
          </a:p>
        </p:txBody>
      </p:sp>
      <p:cxnSp>
        <p:nvCxnSpPr>
          <p:cNvPr id="40" name="Straight Arrow Connector 39">
            <a:extLst>
              <a:ext uri="{FF2B5EF4-FFF2-40B4-BE49-F238E27FC236}">
                <a16:creationId xmlns:a16="http://schemas.microsoft.com/office/drawing/2014/main" id="{9AB81B50-74D5-4C69-867F-AA3376D86366}"/>
              </a:ext>
            </a:extLst>
          </p:cNvPr>
          <p:cNvCxnSpPr>
            <a:cxnSpLocks/>
            <a:stCxn id="39" idx="1"/>
          </p:cNvCxnSpPr>
          <p:nvPr/>
        </p:nvCxnSpPr>
        <p:spPr>
          <a:xfrm flipH="1" flipV="1">
            <a:off x="7153275" y="6115050"/>
            <a:ext cx="508500" cy="4586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7E99E94-B68C-4796-9032-A8ED0C04CEE7}"/>
              </a:ext>
            </a:extLst>
          </p:cNvPr>
          <p:cNvCxnSpPr>
            <a:cxnSpLocks/>
          </p:cNvCxnSpPr>
          <p:nvPr/>
        </p:nvCxnSpPr>
        <p:spPr>
          <a:xfrm>
            <a:off x="2857500" y="2593807"/>
            <a:ext cx="2533650" cy="6256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5513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2F36B5-D2CA-4A9E-A4A8-F4B9F58B7553}"/>
              </a:ext>
            </a:extLst>
          </p:cNvPr>
          <p:cNvPicPr>
            <a:picLocks noChangeAspect="1"/>
          </p:cNvPicPr>
          <p:nvPr/>
        </p:nvPicPr>
        <p:blipFill>
          <a:blip r:embed="rId4"/>
          <a:stretch>
            <a:fillRect/>
          </a:stretch>
        </p:blipFill>
        <p:spPr>
          <a:xfrm>
            <a:off x="2401320" y="0"/>
            <a:ext cx="7938000" cy="6858000"/>
          </a:xfrm>
          <a:prstGeom prst="rect">
            <a:avLst/>
          </a:prstGeom>
        </p:spPr>
      </p:pic>
      <p:sp>
        <p:nvSpPr>
          <p:cNvPr id="3" name="TextBox 2">
            <a:extLst>
              <a:ext uri="{FF2B5EF4-FFF2-40B4-BE49-F238E27FC236}">
                <a16:creationId xmlns:a16="http://schemas.microsoft.com/office/drawing/2014/main" id="{1DF147F2-4064-4DE2-B46A-97BFAF335D80}"/>
              </a:ext>
            </a:extLst>
          </p:cNvPr>
          <p:cNvSpPr txBox="1"/>
          <p:nvPr/>
        </p:nvSpPr>
        <p:spPr>
          <a:xfrm>
            <a:off x="6829425" y="1381125"/>
            <a:ext cx="3381375" cy="461665"/>
          </a:xfrm>
          <a:prstGeom prst="rect">
            <a:avLst/>
          </a:prstGeom>
          <a:noFill/>
        </p:spPr>
        <p:txBody>
          <a:bodyPr wrap="square" rtlCol="0">
            <a:spAutoFit/>
          </a:bodyPr>
          <a:lstStyle/>
          <a:p>
            <a:r>
              <a:rPr lang="en-US" sz="2400" b="0" dirty="0"/>
              <a:t>Inlet tank: Clarified water</a:t>
            </a:r>
          </a:p>
        </p:txBody>
      </p:sp>
      <p:grpSp>
        <p:nvGrpSpPr>
          <p:cNvPr id="10" name="Group 9">
            <a:extLst>
              <a:ext uri="{FF2B5EF4-FFF2-40B4-BE49-F238E27FC236}">
                <a16:creationId xmlns:a16="http://schemas.microsoft.com/office/drawing/2014/main" id="{26035862-2CCC-45AB-9DC6-7CE471986CE8}"/>
              </a:ext>
            </a:extLst>
          </p:cNvPr>
          <p:cNvGrpSpPr/>
          <p:nvPr/>
        </p:nvGrpSpPr>
        <p:grpSpPr>
          <a:xfrm>
            <a:off x="5343525" y="1466850"/>
            <a:ext cx="419100" cy="1714500"/>
            <a:chOff x="5057775" y="1466850"/>
            <a:chExt cx="419100" cy="1714500"/>
          </a:xfrm>
        </p:grpSpPr>
        <p:cxnSp>
          <p:nvCxnSpPr>
            <p:cNvPr id="6" name="Straight Arrow Connector 5">
              <a:extLst>
                <a:ext uri="{FF2B5EF4-FFF2-40B4-BE49-F238E27FC236}">
                  <a16:creationId xmlns:a16="http://schemas.microsoft.com/office/drawing/2014/main" id="{AF11DDB1-F0EF-4041-8349-D7118A68A958}"/>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8D1188E-821A-4898-881C-BA4C0D7140A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ACF24B-4C99-4110-A1F9-69762600653C}"/>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9" name="Straight Arrow Connector 8">
            <a:extLst>
              <a:ext uri="{FF2B5EF4-FFF2-40B4-BE49-F238E27FC236}">
                <a16:creationId xmlns:a16="http://schemas.microsoft.com/office/drawing/2014/main" id="{63D1EF88-D97A-45B5-AE70-431D63D27AAC}"/>
              </a:ext>
            </a:extLst>
          </p:cNvPr>
          <p:cNvCxnSpPr/>
          <p:nvPr/>
        </p:nvCxnSpPr>
        <p:spPr>
          <a:xfrm>
            <a:off x="6000750"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CBB58C8-1D7F-4497-813D-80F34543F903}"/>
              </a:ext>
            </a:extLst>
          </p:cNvPr>
          <p:cNvGrpSpPr/>
          <p:nvPr/>
        </p:nvGrpSpPr>
        <p:grpSpPr>
          <a:xfrm rot="16200000">
            <a:off x="3762377" y="5314950"/>
            <a:ext cx="1133473" cy="714375"/>
            <a:chOff x="5057775" y="1466850"/>
            <a:chExt cx="419100" cy="1714500"/>
          </a:xfrm>
        </p:grpSpPr>
        <p:cxnSp>
          <p:nvCxnSpPr>
            <p:cNvPr id="12" name="Straight Arrow Connector 11">
              <a:extLst>
                <a:ext uri="{FF2B5EF4-FFF2-40B4-BE49-F238E27FC236}">
                  <a16:creationId xmlns:a16="http://schemas.microsoft.com/office/drawing/2014/main" id="{9200B7D4-B5CC-49AF-BE33-3C43A05FA2CE}"/>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AA27092-3BD3-4161-9739-3869E2CA8DC6}"/>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847E4C-0359-4456-976E-F5C4A8B85AF3}"/>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42112E67-9475-4F52-962C-BD54199E8939}"/>
              </a:ext>
            </a:extLst>
          </p:cNvPr>
          <p:cNvSpPr txBox="1"/>
          <p:nvPr/>
        </p:nvSpPr>
        <p:spPr>
          <a:xfrm>
            <a:off x="4038601" y="419100"/>
            <a:ext cx="876300" cy="523220"/>
          </a:xfrm>
          <a:prstGeom prst="rect">
            <a:avLst/>
          </a:prstGeom>
          <a:noFill/>
        </p:spPr>
        <p:txBody>
          <a:bodyPr wrap="square" rtlCol="0">
            <a:spAutoFit/>
          </a:bodyPr>
          <a:lstStyle/>
          <a:p>
            <a:r>
              <a:rPr lang="en-US" sz="1400" b="0" dirty="0"/>
              <a:t>From Clarifier</a:t>
            </a:r>
          </a:p>
        </p:txBody>
      </p:sp>
      <p:cxnSp>
        <p:nvCxnSpPr>
          <p:cNvPr id="16" name="Straight Arrow Connector 15">
            <a:extLst>
              <a:ext uri="{FF2B5EF4-FFF2-40B4-BE49-F238E27FC236}">
                <a16:creationId xmlns:a16="http://schemas.microsoft.com/office/drawing/2014/main" id="{82093A6D-0420-4EE0-87AA-E505F42E5AFE}"/>
              </a:ext>
            </a:extLst>
          </p:cNvPr>
          <p:cNvCxnSpPr>
            <a:cxnSpLocks/>
          </p:cNvCxnSpPr>
          <p:nvPr/>
        </p:nvCxnSpPr>
        <p:spPr>
          <a:xfrm>
            <a:off x="4391025" y="257175"/>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33A57B-BA65-4C04-BB4A-5584997FDDBD}"/>
              </a:ext>
            </a:extLst>
          </p:cNvPr>
          <p:cNvCxnSpPr>
            <a:cxnSpLocks/>
          </p:cNvCxnSpPr>
          <p:nvPr/>
        </p:nvCxnSpPr>
        <p:spPr>
          <a:xfrm>
            <a:off x="4962525" y="533400"/>
            <a:ext cx="5238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008277F-7AF5-47B1-96DF-CEE4177B1441}"/>
              </a:ext>
            </a:extLst>
          </p:cNvPr>
          <p:cNvSpPr txBox="1"/>
          <p:nvPr/>
        </p:nvSpPr>
        <p:spPr>
          <a:xfrm>
            <a:off x="6838950" y="114300"/>
            <a:ext cx="4972050" cy="830997"/>
          </a:xfrm>
          <a:prstGeom prst="rect">
            <a:avLst/>
          </a:prstGeom>
          <a:noFill/>
        </p:spPr>
        <p:txBody>
          <a:bodyPr wrap="square" rtlCol="0">
            <a:spAutoFit/>
          </a:bodyPr>
          <a:lstStyle/>
          <a:p>
            <a:r>
              <a:rPr lang="en-US" sz="2400" b="0" dirty="0"/>
              <a:t>Overflow when head loss thru filter is too large (signals end of filter run)</a:t>
            </a:r>
          </a:p>
        </p:txBody>
      </p:sp>
      <p:sp>
        <p:nvSpPr>
          <p:cNvPr id="20" name="TextBox 19">
            <a:extLst>
              <a:ext uri="{FF2B5EF4-FFF2-40B4-BE49-F238E27FC236}">
                <a16:creationId xmlns:a16="http://schemas.microsoft.com/office/drawing/2014/main" id="{7139ED42-BE49-4D88-A158-B39611E8EF9A}"/>
              </a:ext>
            </a:extLst>
          </p:cNvPr>
          <p:cNvSpPr txBox="1"/>
          <p:nvPr/>
        </p:nvSpPr>
        <p:spPr>
          <a:xfrm>
            <a:off x="8673465" y="2489835"/>
            <a:ext cx="1384935" cy="1200329"/>
          </a:xfrm>
          <a:prstGeom prst="rect">
            <a:avLst/>
          </a:prstGeom>
          <a:noFill/>
        </p:spPr>
        <p:txBody>
          <a:bodyPr wrap="square" rtlCol="0">
            <a:spAutoFit/>
          </a:bodyPr>
          <a:lstStyle/>
          <a:p>
            <a:r>
              <a:rPr lang="en-US" sz="2400" b="0" dirty="0"/>
              <a:t>Plant waste channel</a:t>
            </a:r>
          </a:p>
        </p:txBody>
      </p:sp>
      <p:cxnSp>
        <p:nvCxnSpPr>
          <p:cNvPr id="23" name="Straight Connector 22">
            <a:extLst>
              <a:ext uri="{FF2B5EF4-FFF2-40B4-BE49-F238E27FC236}">
                <a16:creationId xmlns:a16="http://schemas.microsoft.com/office/drawing/2014/main" id="{FF5E9C6B-8456-48BE-B375-5CCB2EA46A6C}"/>
              </a:ext>
            </a:extLst>
          </p:cNvPr>
          <p:cNvCxnSpPr>
            <a:cxnSpLocks/>
          </p:cNvCxnSpPr>
          <p:nvPr/>
        </p:nvCxnSpPr>
        <p:spPr>
          <a:xfrm flipH="1">
            <a:off x="1181100" y="3752850"/>
            <a:ext cx="726757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258E2A5-07DE-4A21-A10D-F65DF4A198A1}"/>
              </a:ext>
            </a:extLst>
          </p:cNvPr>
          <p:cNvGrpSpPr/>
          <p:nvPr/>
        </p:nvGrpSpPr>
        <p:grpSpPr>
          <a:xfrm>
            <a:off x="3971926" y="4819652"/>
            <a:ext cx="714375" cy="1695449"/>
            <a:chOff x="4210051" y="4819652"/>
            <a:chExt cx="714375" cy="1695449"/>
          </a:xfrm>
        </p:grpSpPr>
        <p:cxnSp>
          <p:nvCxnSpPr>
            <p:cNvPr id="27" name="Straight Arrow Connector 26">
              <a:extLst>
                <a:ext uri="{FF2B5EF4-FFF2-40B4-BE49-F238E27FC236}">
                  <a16:creationId xmlns:a16="http://schemas.microsoft.com/office/drawing/2014/main" id="{98A44C2F-F37E-4C4D-B75D-416A4B91BB55}"/>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8DFB75A-3635-4C83-8915-DEC3F6B941DD}"/>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BE3197B-47A8-4D8D-87DC-84B56AB2C812}"/>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8A1C08B-88FF-4E8C-BEE3-BE488FFF1F67}"/>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2A090A2F-15A3-4900-AF14-6F9A20D64398}"/>
              </a:ext>
            </a:extLst>
          </p:cNvPr>
          <p:cNvSpPr/>
          <p:nvPr/>
        </p:nvSpPr>
        <p:spPr>
          <a:xfrm>
            <a:off x="2857500" y="4829175"/>
            <a:ext cx="981075" cy="1695450"/>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72C14E1E-E9F1-4997-9C91-F74A2ED000C4}"/>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0192" y="5457195"/>
            <a:ext cx="899048" cy="211810"/>
          </a:xfrm>
          <a:prstGeom prst="rect">
            <a:avLst/>
          </a:prstGeom>
        </p:spPr>
      </p:pic>
      <p:pic>
        <p:nvPicPr>
          <p:cNvPr id="33" name="Picture 32"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C2F29061-FBED-4A89-9F47-A6F9C9AC4AED}"/>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5750" y="4363508"/>
            <a:ext cx="2101334" cy="313905"/>
          </a:xfrm>
          <a:prstGeom prst="rect">
            <a:avLst/>
          </a:prstGeom>
        </p:spPr>
      </p:pic>
      <p:cxnSp>
        <p:nvCxnSpPr>
          <p:cNvPr id="5" name="Straight Arrow Connector 4">
            <a:extLst>
              <a:ext uri="{FF2B5EF4-FFF2-40B4-BE49-F238E27FC236}">
                <a16:creationId xmlns:a16="http://schemas.microsoft.com/office/drawing/2014/main" id="{B2683D71-9FF9-47E3-841C-235BEEEC1380}"/>
              </a:ext>
            </a:extLst>
          </p:cNvPr>
          <p:cNvCxnSpPr/>
          <p:nvPr/>
        </p:nvCxnSpPr>
        <p:spPr>
          <a:xfrm>
            <a:off x="2419350" y="4210050"/>
            <a:ext cx="0" cy="63817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B5E0A73-F3A5-495E-B3B5-C96DFB524197}"/>
              </a:ext>
            </a:extLst>
          </p:cNvPr>
          <p:cNvCxnSpPr>
            <a:cxnSpLocks/>
          </p:cNvCxnSpPr>
          <p:nvPr/>
        </p:nvCxnSpPr>
        <p:spPr>
          <a:xfrm>
            <a:off x="2419350" y="4857750"/>
            <a:ext cx="0" cy="172402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69406CF-CDCB-4192-953B-421D7F9F460C}"/>
              </a:ext>
            </a:extLst>
          </p:cNvPr>
          <p:cNvSpPr txBox="1"/>
          <p:nvPr/>
        </p:nvSpPr>
        <p:spPr>
          <a:xfrm>
            <a:off x="8803005" y="5454015"/>
            <a:ext cx="1301115" cy="1200329"/>
          </a:xfrm>
          <a:prstGeom prst="rect">
            <a:avLst/>
          </a:prstGeom>
          <a:noFill/>
        </p:spPr>
        <p:txBody>
          <a:bodyPr wrap="square" rtlCol="0">
            <a:spAutoFit/>
          </a:bodyPr>
          <a:lstStyle/>
          <a:p>
            <a:r>
              <a:rPr lang="en-US" sz="2400" b="0" dirty="0"/>
              <a:t>Sand Dump Channel</a:t>
            </a:r>
          </a:p>
        </p:txBody>
      </p:sp>
    </p:spTree>
    <p:extLst>
      <p:ext uri="{BB962C8B-B14F-4D97-AF65-F5344CB8AC3E}">
        <p14:creationId xmlns:p14="http://schemas.microsoft.com/office/powerpoint/2010/main" val="279624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grpId="1" nodeType="clickEffect">
                                  <p:stCondLst>
                                    <p:cond delay="0"/>
                                  </p:stCondLst>
                                  <p:childTnLst>
                                    <p:animMotion origin="layout" path="M 6.25E-7 2.22222E-6 L -0.00039 -0.40556 " pathEditMode="relative" rAng="0" ptsTypes="AA">
                                      <p:cBhvr>
                                        <p:cTn id="18" dur="2000" fill="hold"/>
                                        <p:tgtEl>
                                          <p:spTgt spid="26"/>
                                        </p:tgtEl>
                                        <p:attrNameLst>
                                          <p:attrName>ppt_x</p:attrName>
                                          <p:attrName>ppt_y</p:attrName>
                                        </p:attrNameLst>
                                      </p:cBhvr>
                                      <p:rCtr x="-26" y="-2027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453919" y="177260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a:t>Filter performance depends on pretreatment</a:t>
              </a:r>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2983431" y="240860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4674231" y="225727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3373224" y="221674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5180643" y="208438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58913" y="195738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3012862" y="159226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4715506" y="159226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6430849" y="196047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6365653" y="156662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7065283" y="219405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2527952" y="220819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4356754" y="223678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6400907" y="5638886"/>
            <a:ext cx="2533543" cy="707886"/>
          </a:xfrm>
          <a:prstGeom prst="rect">
            <a:avLst/>
          </a:prstGeom>
          <a:noFill/>
        </p:spPr>
        <p:txBody>
          <a:bodyPr wrap="square" rtlCol="0">
            <a:spAutoFit/>
          </a:bodyPr>
          <a:lstStyle/>
          <a:p>
            <a:r>
              <a:rPr lang="en-US" sz="2000" b="0" dirty="0"/>
              <a:t>With a floc filter to extend range </a:t>
            </a:r>
          </a:p>
        </p:txBody>
      </p:sp>
      <p:grpSp>
        <p:nvGrpSpPr>
          <p:cNvPr id="2" name="Group 1"/>
          <p:cNvGrpSpPr/>
          <p:nvPr/>
        </p:nvGrpSpPr>
        <p:grpSpPr>
          <a:xfrm>
            <a:off x="6362700" y="2161258"/>
            <a:ext cx="1491426" cy="4378510"/>
            <a:chOff x="5074400" y="2308893"/>
            <a:chExt cx="1491426"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5074400" y="4364422"/>
              <a:ext cx="1491426" cy="1126179"/>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CA2333-3E72-4C84-B266-6CE61D78D1D3}"/>
              </a:ext>
            </a:extLst>
          </p:cNvPr>
          <p:cNvPicPr>
            <a:picLocks noChangeAspect="1"/>
          </p:cNvPicPr>
          <p:nvPr/>
        </p:nvPicPr>
        <p:blipFill>
          <a:blip r:embed="rId2"/>
          <a:stretch>
            <a:fillRect/>
          </a:stretch>
        </p:blipFill>
        <p:spPr>
          <a:xfrm>
            <a:off x="2153608" y="0"/>
            <a:ext cx="7884784" cy="6858000"/>
          </a:xfrm>
          <a:prstGeom prst="rect">
            <a:avLst/>
          </a:prstGeom>
        </p:spPr>
      </p:pic>
      <p:sp>
        <p:nvSpPr>
          <p:cNvPr id="3" name="TextBox 2">
            <a:extLst>
              <a:ext uri="{FF2B5EF4-FFF2-40B4-BE49-F238E27FC236}">
                <a16:creationId xmlns:a16="http://schemas.microsoft.com/office/drawing/2014/main" id="{52F2DAFE-4525-4008-B007-4C81F4E915FC}"/>
              </a:ext>
            </a:extLst>
          </p:cNvPr>
          <p:cNvSpPr txBox="1"/>
          <p:nvPr/>
        </p:nvSpPr>
        <p:spPr>
          <a:xfrm>
            <a:off x="6762750" y="723900"/>
            <a:ext cx="2186817" cy="954107"/>
          </a:xfrm>
          <a:prstGeom prst="rect">
            <a:avLst/>
          </a:prstGeom>
          <a:noFill/>
        </p:spPr>
        <p:txBody>
          <a:bodyPr wrap="none" rtlCol="0">
            <a:spAutoFit/>
          </a:bodyPr>
          <a:lstStyle/>
          <a:p>
            <a:r>
              <a:rPr lang="en-US" b="0" dirty="0"/>
              <a:t>Outlet tank</a:t>
            </a:r>
          </a:p>
          <a:p>
            <a:r>
              <a:rPr lang="en-US" b="0" dirty="0"/>
              <a:t>Filtered water</a:t>
            </a:r>
          </a:p>
        </p:txBody>
      </p:sp>
      <p:sp>
        <p:nvSpPr>
          <p:cNvPr id="4" name="TextBox 3">
            <a:extLst>
              <a:ext uri="{FF2B5EF4-FFF2-40B4-BE49-F238E27FC236}">
                <a16:creationId xmlns:a16="http://schemas.microsoft.com/office/drawing/2014/main" id="{1D7BE46F-1ED5-44C0-8087-99F7E8D4F444}"/>
              </a:ext>
            </a:extLst>
          </p:cNvPr>
          <p:cNvSpPr txBox="1"/>
          <p:nvPr/>
        </p:nvSpPr>
        <p:spPr>
          <a:xfrm>
            <a:off x="6819900" y="190500"/>
            <a:ext cx="3809056" cy="523220"/>
          </a:xfrm>
          <a:prstGeom prst="rect">
            <a:avLst/>
          </a:prstGeom>
          <a:noFill/>
        </p:spPr>
        <p:txBody>
          <a:bodyPr wrap="none" rtlCol="0">
            <a:spAutoFit/>
          </a:bodyPr>
          <a:lstStyle/>
          <a:p>
            <a:r>
              <a:rPr lang="en-US" b="0" dirty="0"/>
              <a:t>Remove to filter to waste</a:t>
            </a:r>
          </a:p>
        </p:txBody>
      </p:sp>
      <p:cxnSp>
        <p:nvCxnSpPr>
          <p:cNvPr id="6" name="Straight Arrow Connector 5">
            <a:extLst>
              <a:ext uri="{FF2B5EF4-FFF2-40B4-BE49-F238E27FC236}">
                <a16:creationId xmlns:a16="http://schemas.microsoft.com/office/drawing/2014/main" id="{9AF9CCE7-45AC-497C-B893-C1FAF9293AFD}"/>
              </a:ext>
            </a:extLst>
          </p:cNvPr>
          <p:cNvCxnSpPr>
            <a:stCxn id="4" idx="1"/>
          </p:cNvCxnSpPr>
          <p:nvPr/>
        </p:nvCxnSpPr>
        <p:spPr>
          <a:xfrm flipH="1">
            <a:off x="6057900" y="452110"/>
            <a:ext cx="762000" cy="405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D42D319-B235-4F7D-A653-6675649F0197}"/>
              </a:ext>
            </a:extLst>
          </p:cNvPr>
          <p:cNvGrpSpPr/>
          <p:nvPr/>
        </p:nvGrpSpPr>
        <p:grpSpPr>
          <a:xfrm rot="16200000">
            <a:off x="3476627" y="5362575"/>
            <a:ext cx="1133473" cy="714375"/>
            <a:chOff x="5057775" y="1466850"/>
            <a:chExt cx="419100" cy="1714500"/>
          </a:xfrm>
        </p:grpSpPr>
        <p:cxnSp>
          <p:nvCxnSpPr>
            <p:cNvPr id="8" name="Straight Arrow Connector 7">
              <a:extLst>
                <a:ext uri="{FF2B5EF4-FFF2-40B4-BE49-F238E27FC236}">
                  <a16:creationId xmlns:a16="http://schemas.microsoft.com/office/drawing/2014/main" id="{C03119BB-7CBC-4A05-B944-03E869C6A6DC}"/>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3A8AA8-4BDF-44D7-8317-585626C68E84}"/>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A48047D-44B4-4127-95AF-5569600323E2}"/>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CBD102C-D441-425B-BEA0-4DC1CF4755D9}"/>
              </a:ext>
            </a:extLst>
          </p:cNvPr>
          <p:cNvGrpSpPr/>
          <p:nvPr/>
        </p:nvGrpSpPr>
        <p:grpSpPr>
          <a:xfrm>
            <a:off x="3686176" y="4867277"/>
            <a:ext cx="714375" cy="1695449"/>
            <a:chOff x="4210051" y="4819652"/>
            <a:chExt cx="714375" cy="1695449"/>
          </a:xfrm>
        </p:grpSpPr>
        <p:cxnSp>
          <p:nvCxnSpPr>
            <p:cNvPr id="12" name="Straight Arrow Connector 11">
              <a:extLst>
                <a:ext uri="{FF2B5EF4-FFF2-40B4-BE49-F238E27FC236}">
                  <a16:creationId xmlns:a16="http://schemas.microsoft.com/office/drawing/2014/main" id="{94884F62-73D7-47ED-912D-B2A14F21364B}"/>
                </a:ext>
              </a:extLst>
            </p:cNvPr>
            <p:cNvCxnSpPr/>
            <p:nvPr/>
          </p:nvCxnSpPr>
          <p:spPr>
            <a:xfrm rot="5400000">
              <a:off x="4567239" y="4462464"/>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ECD4B9E-7E74-4672-8305-A2A17A89CE82}"/>
                </a:ext>
              </a:extLst>
            </p:cNvPr>
            <p:cNvCxnSpPr/>
            <p:nvPr/>
          </p:nvCxnSpPr>
          <p:spPr>
            <a:xfrm rot="5400000">
              <a:off x="4567239" y="5029200"/>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C4A5C21-C4F8-4564-8DEA-78E6BC25DC45}"/>
                </a:ext>
              </a:extLst>
            </p:cNvPr>
            <p:cNvCxnSpPr/>
            <p:nvPr/>
          </p:nvCxnSpPr>
          <p:spPr>
            <a:xfrm rot="5400000">
              <a:off x="4567239" y="5595937"/>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05BD3A2-04FB-4CBC-858D-DF6EBF28C219}"/>
                </a:ext>
              </a:extLst>
            </p:cNvPr>
            <p:cNvCxnSpPr/>
            <p:nvPr/>
          </p:nvCxnSpPr>
          <p:spPr>
            <a:xfrm rot="5400000">
              <a:off x="4567239" y="6157913"/>
              <a:ext cx="0" cy="7143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C28D9B6C-4121-4DB5-B6C3-1C4FEE346DEC}"/>
              </a:ext>
            </a:extLst>
          </p:cNvPr>
          <p:cNvGrpSpPr/>
          <p:nvPr/>
        </p:nvGrpSpPr>
        <p:grpSpPr>
          <a:xfrm rot="10800000">
            <a:off x="5372099" y="2447923"/>
            <a:ext cx="419099" cy="714375"/>
            <a:chOff x="5057775" y="1466850"/>
            <a:chExt cx="419100" cy="1714500"/>
          </a:xfrm>
        </p:grpSpPr>
        <p:cxnSp>
          <p:nvCxnSpPr>
            <p:cNvPr id="17" name="Straight Arrow Connector 16">
              <a:extLst>
                <a:ext uri="{FF2B5EF4-FFF2-40B4-BE49-F238E27FC236}">
                  <a16:creationId xmlns:a16="http://schemas.microsoft.com/office/drawing/2014/main" id="{9DE8653F-1E2C-4677-9386-2B6657C08D60}"/>
                </a:ext>
              </a:extLst>
            </p:cNvPr>
            <p:cNvCxnSpPr/>
            <p:nvPr/>
          </p:nvCxnSpPr>
          <p:spPr>
            <a:xfrm>
              <a:off x="50577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640CC17-6501-450D-8F66-5C942C7E2BE2}"/>
                </a:ext>
              </a:extLst>
            </p:cNvPr>
            <p:cNvCxnSpPr/>
            <p:nvPr/>
          </p:nvCxnSpPr>
          <p:spPr>
            <a:xfrm>
              <a:off x="526732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E6E60FE-B807-48D5-8DA1-58DE00938FCE}"/>
                </a:ext>
              </a:extLst>
            </p:cNvPr>
            <p:cNvCxnSpPr/>
            <p:nvPr/>
          </p:nvCxnSpPr>
          <p:spPr>
            <a:xfrm>
              <a:off x="5476875" y="1466850"/>
              <a:ext cx="0" cy="1714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71451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70CCE2-3B63-483E-B207-786DD78FD139}"/>
              </a:ext>
            </a:extLst>
          </p:cNvPr>
          <p:cNvPicPr>
            <a:picLocks noChangeAspect="1"/>
          </p:cNvPicPr>
          <p:nvPr/>
        </p:nvPicPr>
        <p:blipFill>
          <a:blip r:embed="rId2"/>
          <a:stretch>
            <a:fillRect/>
          </a:stretch>
        </p:blipFill>
        <p:spPr>
          <a:xfrm>
            <a:off x="2124171" y="0"/>
            <a:ext cx="7943658" cy="6858000"/>
          </a:xfrm>
          <a:prstGeom prst="rect">
            <a:avLst/>
          </a:prstGeom>
        </p:spPr>
      </p:pic>
      <p:sp>
        <p:nvSpPr>
          <p:cNvPr id="3" name="TextBox 2">
            <a:extLst>
              <a:ext uri="{FF2B5EF4-FFF2-40B4-BE49-F238E27FC236}">
                <a16:creationId xmlns:a16="http://schemas.microsoft.com/office/drawing/2014/main" id="{403183BF-784D-4430-AFF4-C79D7E612D8C}"/>
              </a:ext>
            </a:extLst>
          </p:cNvPr>
          <p:cNvSpPr txBox="1"/>
          <p:nvPr/>
        </p:nvSpPr>
        <p:spPr>
          <a:xfrm>
            <a:off x="6819900" y="190500"/>
            <a:ext cx="2704587" cy="523220"/>
          </a:xfrm>
          <a:prstGeom prst="rect">
            <a:avLst/>
          </a:prstGeom>
          <a:noFill/>
        </p:spPr>
        <p:txBody>
          <a:bodyPr wrap="none" rtlCol="0">
            <a:spAutoFit/>
          </a:bodyPr>
          <a:lstStyle/>
          <a:p>
            <a:r>
              <a:rPr lang="en-US" b="0" dirty="0"/>
              <a:t>Backwash siphon</a:t>
            </a:r>
          </a:p>
        </p:txBody>
      </p:sp>
      <p:cxnSp>
        <p:nvCxnSpPr>
          <p:cNvPr id="4" name="Straight Arrow Connector 3">
            <a:extLst>
              <a:ext uri="{FF2B5EF4-FFF2-40B4-BE49-F238E27FC236}">
                <a16:creationId xmlns:a16="http://schemas.microsoft.com/office/drawing/2014/main" id="{3965C420-65F8-4D38-9BF2-2BED409AF0D4}"/>
              </a:ext>
            </a:extLst>
          </p:cNvPr>
          <p:cNvCxnSpPr>
            <a:cxnSpLocks/>
            <a:stCxn id="3" idx="1"/>
          </p:cNvCxnSpPr>
          <p:nvPr/>
        </p:nvCxnSpPr>
        <p:spPr>
          <a:xfrm flipH="1">
            <a:off x="5577840" y="452110"/>
            <a:ext cx="1242060" cy="370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94066C4-B32C-4400-9A76-66B0ADAFEDA1}"/>
              </a:ext>
            </a:extLst>
          </p:cNvPr>
          <p:cNvSpPr/>
          <p:nvPr/>
        </p:nvSpPr>
        <p:spPr>
          <a:xfrm>
            <a:off x="7955280" y="2926080"/>
            <a:ext cx="571500" cy="81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5A74803-9EC0-4A2B-A959-BF385BB048FA}"/>
              </a:ext>
            </a:extLst>
          </p:cNvPr>
          <p:cNvSpPr txBox="1"/>
          <p:nvPr/>
        </p:nvSpPr>
        <p:spPr>
          <a:xfrm>
            <a:off x="9083041" y="1493520"/>
            <a:ext cx="2941320" cy="1384995"/>
          </a:xfrm>
          <a:prstGeom prst="rect">
            <a:avLst/>
          </a:prstGeom>
          <a:noFill/>
        </p:spPr>
        <p:txBody>
          <a:bodyPr wrap="square" rtlCol="0">
            <a:spAutoFit/>
          </a:bodyPr>
          <a:lstStyle/>
          <a:p>
            <a:r>
              <a:rPr lang="en-US" b="0" dirty="0"/>
              <a:t>Backwash discharge into drain channel</a:t>
            </a:r>
          </a:p>
        </p:txBody>
      </p:sp>
      <p:cxnSp>
        <p:nvCxnSpPr>
          <p:cNvPr id="9" name="Straight Arrow Connector 8">
            <a:extLst>
              <a:ext uri="{FF2B5EF4-FFF2-40B4-BE49-F238E27FC236}">
                <a16:creationId xmlns:a16="http://schemas.microsoft.com/office/drawing/2014/main" id="{C375CEFA-59E1-4496-9AC3-017239664647}"/>
              </a:ext>
            </a:extLst>
          </p:cNvPr>
          <p:cNvCxnSpPr>
            <a:cxnSpLocks/>
            <a:stCxn id="8" idx="1"/>
          </p:cNvCxnSpPr>
          <p:nvPr/>
        </p:nvCxnSpPr>
        <p:spPr>
          <a:xfrm flipH="1">
            <a:off x="8183880" y="2186018"/>
            <a:ext cx="899161" cy="14258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154299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ECB4-CAFC-4B03-B2DE-0FCA1B897E53}"/>
              </a:ext>
            </a:extLst>
          </p:cNvPr>
          <p:cNvSpPr>
            <a:spLocks noGrp="1"/>
          </p:cNvSpPr>
          <p:nvPr>
            <p:ph type="title"/>
          </p:nvPr>
        </p:nvSpPr>
        <p:spPr>
          <a:xfrm>
            <a:off x="457200" y="228600"/>
            <a:ext cx="3990976" cy="1143000"/>
          </a:xfrm>
        </p:spPr>
        <p:txBody>
          <a:bodyPr/>
          <a:lstStyle/>
          <a:p>
            <a:r>
              <a:rPr lang="en-US" dirty="0" err="1"/>
              <a:t>StaRS</a:t>
            </a:r>
            <a:r>
              <a:rPr lang="en-US" dirty="0"/>
              <a:t> Internal Plumbing</a:t>
            </a:r>
          </a:p>
        </p:txBody>
      </p:sp>
      <p:sp>
        <p:nvSpPr>
          <p:cNvPr id="5" name="Content Placeholder 4">
            <a:extLst>
              <a:ext uri="{FF2B5EF4-FFF2-40B4-BE49-F238E27FC236}">
                <a16:creationId xmlns:a16="http://schemas.microsoft.com/office/drawing/2014/main" id="{76DE3DC7-01F8-4A0F-A4C3-99FB16D59AB3}"/>
              </a:ext>
            </a:extLst>
          </p:cNvPr>
          <p:cNvSpPr>
            <a:spLocks noGrp="1"/>
          </p:cNvSpPr>
          <p:nvPr>
            <p:ph idx="1"/>
          </p:nvPr>
        </p:nvSpPr>
        <p:spPr>
          <a:xfrm>
            <a:off x="457200" y="1600200"/>
            <a:ext cx="3790950" cy="4525963"/>
          </a:xfrm>
        </p:spPr>
        <p:txBody>
          <a:bodyPr/>
          <a:lstStyle/>
          <a:p>
            <a:r>
              <a:rPr lang="en-US" dirty="0"/>
              <a:t>Doesn’t show inlet branch “wings”, CAD update pending</a:t>
            </a:r>
          </a:p>
          <a:p>
            <a:r>
              <a:rPr lang="en-US" dirty="0"/>
              <a:t>Missing cable that will hold this all to the concrete slab</a:t>
            </a:r>
          </a:p>
        </p:txBody>
      </p:sp>
      <p:pic>
        <p:nvPicPr>
          <p:cNvPr id="4" name="Picture 3">
            <a:extLst>
              <a:ext uri="{FF2B5EF4-FFF2-40B4-BE49-F238E27FC236}">
                <a16:creationId xmlns:a16="http://schemas.microsoft.com/office/drawing/2014/main" id="{53302AA0-0081-4680-BEB0-CFB3131F0EF4}"/>
              </a:ext>
            </a:extLst>
          </p:cNvPr>
          <p:cNvPicPr>
            <a:picLocks noChangeAspect="1"/>
          </p:cNvPicPr>
          <p:nvPr/>
        </p:nvPicPr>
        <p:blipFill>
          <a:blip r:embed="rId2"/>
          <a:stretch>
            <a:fillRect/>
          </a:stretch>
        </p:blipFill>
        <p:spPr>
          <a:xfrm>
            <a:off x="4394166" y="0"/>
            <a:ext cx="7797834" cy="6858000"/>
          </a:xfrm>
          <a:prstGeom prst="rect">
            <a:avLst/>
          </a:prstGeom>
        </p:spPr>
      </p:pic>
      <p:sp>
        <p:nvSpPr>
          <p:cNvPr id="6" name="TextBox 5">
            <a:extLst>
              <a:ext uri="{FF2B5EF4-FFF2-40B4-BE49-F238E27FC236}">
                <a16:creationId xmlns:a16="http://schemas.microsoft.com/office/drawing/2014/main" id="{903976AE-9D34-4AAC-B59B-EB19A0FE6992}"/>
              </a:ext>
            </a:extLst>
          </p:cNvPr>
          <p:cNvSpPr txBox="1"/>
          <p:nvPr/>
        </p:nvSpPr>
        <p:spPr>
          <a:xfrm>
            <a:off x="196948" y="5458265"/>
            <a:ext cx="4178105" cy="954107"/>
          </a:xfrm>
          <a:prstGeom prst="rect">
            <a:avLst/>
          </a:prstGeom>
          <a:noFill/>
        </p:spPr>
        <p:txBody>
          <a:bodyPr wrap="square" rtlCol="0">
            <a:spAutoFit/>
          </a:bodyPr>
          <a:lstStyle/>
          <a:p>
            <a:pPr algn="l"/>
            <a:r>
              <a:rPr lang="en-US" b="0" dirty="0"/>
              <a:t>Hose clamp that holds receptors tight on branches</a:t>
            </a:r>
          </a:p>
        </p:txBody>
      </p:sp>
      <p:cxnSp>
        <p:nvCxnSpPr>
          <p:cNvPr id="8" name="Straight Arrow Connector 7">
            <a:extLst>
              <a:ext uri="{FF2B5EF4-FFF2-40B4-BE49-F238E27FC236}">
                <a16:creationId xmlns:a16="http://schemas.microsoft.com/office/drawing/2014/main" id="{E72E2767-D068-4054-8554-9485F11CEC5F}"/>
              </a:ext>
            </a:extLst>
          </p:cNvPr>
          <p:cNvCxnSpPr>
            <a:stCxn id="6" idx="3"/>
          </p:cNvCxnSpPr>
          <p:nvPr/>
        </p:nvCxnSpPr>
        <p:spPr>
          <a:xfrm flipV="1">
            <a:off x="4375053" y="5598942"/>
            <a:ext cx="1223889" cy="3363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483538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1565F0-C9C9-47A3-871D-A896D77EF875}"/>
              </a:ext>
            </a:extLst>
          </p:cNvPr>
          <p:cNvSpPr>
            <a:spLocks noGrp="1"/>
          </p:cNvSpPr>
          <p:nvPr>
            <p:ph type="title"/>
          </p:nvPr>
        </p:nvSpPr>
        <p:spPr/>
        <p:txBody>
          <a:bodyPr/>
          <a:lstStyle/>
          <a:p>
            <a:r>
              <a:rPr lang="en-US" dirty="0" err="1"/>
              <a:t>StaRS</a:t>
            </a:r>
            <a:r>
              <a:rPr lang="en-US" dirty="0"/>
              <a:t> Internal Plumbing</a:t>
            </a:r>
          </a:p>
        </p:txBody>
      </p:sp>
      <p:pic>
        <p:nvPicPr>
          <p:cNvPr id="5" name="Picture 4">
            <a:extLst>
              <a:ext uri="{FF2B5EF4-FFF2-40B4-BE49-F238E27FC236}">
                <a16:creationId xmlns:a16="http://schemas.microsoft.com/office/drawing/2014/main" id="{BFB3E71C-5C3D-4777-89DA-89243C1689A0}"/>
              </a:ext>
            </a:extLst>
          </p:cNvPr>
          <p:cNvPicPr>
            <a:picLocks noChangeAspect="1"/>
          </p:cNvPicPr>
          <p:nvPr/>
        </p:nvPicPr>
        <p:blipFill>
          <a:blip r:embed="rId3"/>
          <a:stretch>
            <a:fillRect/>
          </a:stretch>
        </p:blipFill>
        <p:spPr>
          <a:xfrm>
            <a:off x="1" y="2333626"/>
            <a:ext cx="4584526" cy="3771900"/>
          </a:xfrm>
          <a:prstGeom prst="rect">
            <a:avLst/>
          </a:prstGeom>
        </p:spPr>
      </p:pic>
      <p:pic>
        <p:nvPicPr>
          <p:cNvPr id="6" name="Picture 5">
            <a:extLst>
              <a:ext uri="{FF2B5EF4-FFF2-40B4-BE49-F238E27FC236}">
                <a16:creationId xmlns:a16="http://schemas.microsoft.com/office/drawing/2014/main" id="{7E9C5234-48E3-4B3B-B546-97162988E7B0}"/>
              </a:ext>
            </a:extLst>
          </p:cNvPr>
          <p:cNvPicPr>
            <a:picLocks noChangeAspect="1"/>
          </p:cNvPicPr>
          <p:nvPr/>
        </p:nvPicPr>
        <p:blipFill>
          <a:blip r:embed="rId4"/>
          <a:stretch>
            <a:fillRect/>
          </a:stretch>
        </p:blipFill>
        <p:spPr>
          <a:xfrm>
            <a:off x="6462400" y="1739588"/>
            <a:ext cx="5729600" cy="4962293"/>
          </a:xfrm>
          <a:prstGeom prst="rect">
            <a:avLst/>
          </a:prstGeom>
        </p:spPr>
      </p:pic>
      <p:sp>
        <p:nvSpPr>
          <p:cNvPr id="7" name="TextBox 6">
            <a:extLst>
              <a:ext uri="{FF2B5EF4-FFF2-40B4-BE49-F238E27FC236}">
                <a16:creationId xmlns:a16="http://schemas.microsoft.com/office/drawing/2014/main" id="{7F5FD8AA-1F27-4831-B5BA-801A799DE8B1}"/>
              </a:ext>
            </a:extLst>
          </p:cNvPr>
          <p:cNvSpPr txBox="1"/>
          <p:nvPr/>
        </p:nvSpPr>
        <p:spPr>
          <a:xfrm>
            <a:off x="7839075" y="1466850"/>
            <a:ext cx="2785634" cy="523220"/>
          </a:xfrm>
          <a:prstGeom prst="rect">
            <a:avLst/>
          </a:prstGeom>
          <a:noFill/>
        </p:spPr>
        <p:txBody>
          <a:bodyPr wrap="none" rtlCol="0">
            <a:spAutoFit/>
          </a:bodyPr>
          <a:lstStyle/>
          <a:p>
            <a:pPr algn="l"/>
            <a:r>
              <a:rPr lang="en-US" b="0" dirty="0"/>
              <a:t>View from below </a:t>
            </a:r>
          </a:p>
        </p:txBody>
      </p:sp>
      <p:sp>
        <p:nvSpPr>
          <p:cNvPr id="8" name="TextBox 7">
            <a:extLst>
              <a:ext uri="{FF2B5EF4-FFF2-40B4-BE49-F238E27FC236}">
                <a16:creationId xmlns:a16="http://schemas.microsoft.com/office/drawing/2014/main" id="{096C2B14-6EA8-451E-901B-A68C4ECB3342}"/>
              </a:ext>
            </a:extLst>
          </p:cNvPr>
          <p:cNvSpPr txBox="1"/>
          <p:nvPr/>
        </p:nvSpPr>
        <p:spPr>
          <a:xfrm>
            <a:off x="4953000" y="2019300"/>
            <a:ext cx="1280479" cy="461665"/>
          </a:xfrm>
          <a:prstGeom prst="rect">
            <a:avLst/>
          </a:prstGeom>
          <a:noFill/>
        </p:spPr>
        <p:txBody>
          <a:bodyPr wrap="none" rtlCol="0">
            <a:spAutoFit/>
          </a:bodyPr>
          <a:lstStyle/>
          <a:p>
            <a:pPr algn="l"/>
            <a:r>
              <a:rPr lang="en-US" sz="2400" b="0" dirty="0"/>
              <a:t>Top inlet</a:t>
            </a:r>
          </a:p>
        </p:txBody>
      </p:sp>
      <p:sp>
        <p:nvSpPr>
          <p:cNvPr id="9" name="TextBox 8">
            <a:extLst>
              <a:ext uri="{FF2B5EF4-FFF2-40B4-BE49-F238E27FC236}">
                <a16:creationId xmlns:a16="http://schemas.microsoft.com/office/drawing/2014/main" id="{05E29287-EE81-4DCF-B22D-4AFA86345652}"/>
              </a:ext>
            </a:extLst>
          </p:cNvPr>
          <p:cNvSpPr txBox="1"/>
          <p:nvPr/>
        </p:nvSpPr>
        <p:spPr>
          <a:xfrm>
            <a:off x="4543425" y="3571875"/>
            <a:ext cx="1814920" cy="461665"/>
          </a:xfrm>
          <a:prstGeom prst="rect">
            <a:avLst/>
          </a:prstGeom>
          <a:noFill/>
        </p:spPr>
        <p:txBody>
          <a:bodyPr wrap="none" rtlCol="0">
            <a:spAutoFit/>
          </a:bodyPr>
          <a:lstStyle/>
          <a:p>
            <a:pPr algn="l"/>
            <a:r>
              <a:rPr lang="en-US" sz="2400" b="0" dirty="0"/>
              <a:t>Middle inlets</a:t>
            </a:r>
          </a:p>
        </p:txBody>
      </p:sp>
      <p:sp>
        <p:nvSpPr>
          <p:cNvPr id="10" name="TextBox 9">
            <a:extLst>
              <a:ext uri="{FF2B5EF4-FFF2-40B4-BE49-F238E27FC236}">
                <a16:creationId xmlns:a16="http://schemas.microsoft.com/office/drawing/2014/main" id="{C3F8F665-9454-4956-8FA2-F7E002DB1B06}"/>
              </a:ext>
            </a:extLst>
          </p:cNvPr>
          <p:cNvSpPr txBox="1"/>
          <p:nvPr/>
        </p:nvSpPr>
        <p:spPr>
          <a:xfrm>
            <a:off x="4629150" y="5686425"/>
            <a:ext cx="2071401" cy="461665"/>
          </a:xfrm>
          <a:prstGeom prst="rect">
            <a:avLst/>
          </a:prstGeom>
          <a:noFill/>
        </p:spPr>
        <p:txBody>
          <a:bodyPr wrap="none" rtlCol="0">
            <a:spAutoFit/>
          </a:bodyPr>
          <a:lstStyle/>
          <a:p>
            <a:pPr algn="l"/>
            <a:r>
              <a:rPr lang="en-US" sz="2400" b="0" dirty="0"/>
              <a:t>Backwash inlet</a:t>
            </a:r>
          </a:p>
        </p:txBody>
      </p:sp>
      <p:cxnSp>
        <p:nvCxnSpPr>
          <p:cNvPr id="11" name="Straight Arrow Connector 10">
            <a:extLst>
              <a:ext uri="{FF2B5EF4-FFF2-40B4-BE49-F238E27FC236}">
                <a16:creationId xmlns:a16="http://schemas.microsoft.com/office/drawing/2014/main" id="{3BCCD7CB-F296-4841-A0EA-842C9EC630CF}"/>
              </a:ext>
            </a:extLst>
          </p:cNvPr>
          <p:cNvCxnSpPr>
            <a:cxnSpLocks/>
          </p:cNvCxnSpPr>
          <p:nvPr/>
        </p:nvCxnSpPr>
        <p:spPr bwMode="auto">
          <a:xfrm>
            <a:off x="6358805" y="2299814"/>
            <a:ext cx="546820" cy="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3" name="Straight Arrow Connector 12">
            <a:extLst>
              <a:ext uri="{FF2B5EF4-FFF2-40B4-BE49-F238E27FC236}">
                <a16:creationId xmlns:a16="http://schemas.microsoft.com/office/drawing/2014/main" id="{8E1DCD1E-595E-4F9D-99D7-4E32E4CBE6DD}"/>
              </a:ext>
            </a:extLst>
          </p:cNvPr>
          <p:cNvCxnSpPr>
            <a:cxnSpLocks/>
            <a:stCxn id="9" idx="3"/>
          </p:cNvCxnSpPr>
          <p:nvPr/>
        </p:nvCxnSpPr>
        <p:spPr bwMode="auto">
          <a:xfrm flipV="1">
            <a:off x="6358345" y="3076575"/>
            <a:ext cx="899705" cy="72613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6" name="Straight Arrow Connector 15">
            <a:extLst>
              <a:ext uri="{FF2B5EF4-FFF2-40B4-BE49-F238E27FC236}">
                <a16:creationId xmlns:a16="http://schemas.microsoft.com/office/drawing/2014/main" id="{10122749-55D0-447B-A2EA-1D0E7F69E6A0}"/>
              </a:ext>
            </a:extLst>
          </p:cNvPr>
          <p:cNvCxnSpPr>
            <a:cxnSpLocks/>
            <a:stCxn id="9" idx="3"/>
          </p:cNvCxnSpPr>
          <p:nvPr/>
        </p:nvCxnSpPr>
        <p:spPr bwMode="auto">
          <a:xfrm>
            <a:off x="6358345" y="3802708"/>
            <a:ext cx="1099730" cy="358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19" name="Straight Arrow Connector 18">
            <a:extLst>
              <a:ext uri="{FF2B5EF4-FFF2-40B4-BE49-F238E27FC236}">
                <a16:creationId xmlns:a16="http://schemas.microsoft.com/office/drawing/2014/main" id="{65F65048-DF63-4A6E-A72E-4B0F94BF8F59}"/>
              </a:ext>
            </a:extLst>
          </p:cNvPr>
          <p:cNvCxnSpPr>
            <a:cxnSpLocks/>
            <a:stCxn id="10" idx="3"/>
          </p:cNvCxnSpPr>
          <p:nvPr/>
        </p:nvCxnSpPr>
        <p:spPr bwMode="auto">
          <a:xfrm flipV="1">
            <a:off x="6700551" y="4676775"/>
            <a:ext cx="976599" cy="1240483"/>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2" name="Straight Arrow Connector 21">
            <a:extLst>
              <a:ext uri="{FF2B5EF4-FFF2-40B4-BE49-F238E27FC236}">
                <a16:creationId xmlns:a16="http://schemas.microsoft.com/office/drawing/2014/main" id="{5FBB8CEB-0D5F-405D-BA13-9EFEB52CFC63}"/>
              </a:ext>
            </a:extLst>
          </p:cNvPr>
          <p:cNvCxnSpPr>
            <a:cxnSpLocks/>
            <a:stCxn id="10" idx="1"/>
          </p:cNvCxnSpPr>
          <p:nvPr/>
        </p:nvCxnSpPr>
        <p:spPr bwMode="auto">
          <a:xfrm flipH="1" flipV="1">
            <a:off x="2847976" y="5905500"/>
            <a:ext cx="1781174" cy="11758"/>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5" name="Straight Arrow Connector 24">
            <a:extLst>
              <a:ext uri="{FF2B5EF4-FFF2-40B4-BE49-F238E27FC236}">
                <a16:creationId xmlns:a16="http://schemas.microsoft.com/office/drawing/2014/main" id="{045A5E66-C7DE-4CD8-A9D7-6E89CC8AC8A0}"/>
              </a:ext>
            </a:extLst>
          </p:cNvPr>
          <p:cNvCxnSpPr>
            <a:cxnSpLocks/>
            <a:stCxn id="9" idx="1"/>
          </p:cNvCxnSpPr>
          <p:nvPr/>
        </p:nvCxnSpPr>
        <p:spPr bwMode="auto">
          <a:xfrm flipH="1">
            <a:off x="2948277" y="3802708"/>
            <a:ext cx="1595148" cy="10645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27" name="Straight Arrow Connector 26">
            <a:extLst>
              <a:ext uri="{FF2B5EF4-FFF2-40B4-BE49-F238E27FC236}">
                <a16:creationId xmlns:a16="http://schemas.microsoft.com/office/drawing/2014/main" id="{660995DF-E34D-48EF-B3E8-4B27BE14BED0}"/>
              </a:ext>
            </a:extLst>
          </p:cNvPr>
          <p:cNvCxnSpPr>
            <a:cxnSpLocks/>
            <a:stCxn id="9" idx="1"/>
          </p:cNvCxnSpPr>
          <p:nvPr/>
        </p:nvCxnSpPr>
        <p:spPr bwMode="auto">
          <a:xfrm flipH="1">
            <a:off x="2990850" y="3802708"/>
            <a:ext cx="1552575" cy="10254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30" name="Straight Arrow Connector 29">
            <a:extLst>
              <a:ext uri="{FF2B5EF4-FFF2-40B4-BE49-F238E27FC236}">
                <a16:creationId xmlns:a16="http://schemas.microsoft.com/office/drawing/2014/main" id="{3BBEC06D-A12A-438A-AD03-4037263F7003}"/>
              </a:ext>
            </a:extLst>
          </p:cNvPr>
          <p:cNvCxnSpPr>
            <a:cxnSpLocks/>
            <a:stCxn id="8" idx="1"/>
          </p:cNvCxnSpPr>
          <p:nvPr/>
        </p:nvCxnSpPr>
        <p:spPr bwMode="auto">
          <a:xfrm flipH="1">
            <a:off x="3042950" y="2250133"/>
            <a:ext cx="1910050" cy="66451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2" name="TextBox 31">
            <a:extLst>
              <a:ext uri="{FF2B5EF4-FFF2-40B4-BE49-F238E27FC236}">
                <a16:creationId xmlns:a16="http://schemas.microsoft.com/office/drawing/2014/main" id="{98FC5362-AA93-43A1-8A6E-BC6F03D923E4}"/>
              </a:ext>
            </a:extLst>
          </p:cNvPr>
          <p:cNvSpPr txBox="1"/>
          <p:nvPr/>
        </p:nvSpPr>
        <p:spPr>
          <a:xfrm>
            <a:off x="247650" y="6229350"/>
            <a:ext cx="1293944" cy="461665"/>
          </a:xfrm>
          <a:prstGeom prst="rect">
            <a:avLst/>
          </a:prstGeom>
          <a:noFill/>
        </p:spPr>
        <p:txBody>
          <a:bodyPr wrap="none" rtlCol="0">
            <a:spAutoFit/>
          </a:bodyPr>
          <a:lstStyle/>
          <a:p>
            <a:pPr algn="l"/>
            <a:r>
              <a:rPr lang="en-US" sz="2400" b="0" dirty="0"/>
              <a:t>Receptor</a:t>
            </a:r>
          </a:p>
        </p:txBody>
      </p:sp>
      <p:cxnSp>
        <p:nvCxnSpPr>
          <p:cNvPr id="33" name="Straight Arrow Connector 32">
            <a:extLst>
              <a:ext uri="{FF2B5EF4-FFF2-40B4-BE49-F238E27FC236}">
                <a16:creationId xmlns:a16="http://schemas.microsoft.com/office/drawing/2014/main" id="{33F3E993-E0C2-45D2-8211-F26D24D77811}"/>
              </a:ext>
            </a:extLst>
          </p:cNvPr>
          <p:cNvCxnSpPr>
            <a:cxnSpLocks/>
            <a:stCxn id="32" idx="0"/>
          </p:cNvCxnSpPr>
          <p:nvPr/>
        </p:nvCxnSpPr>
        <p:spPr bwMode="auto">
          <a:xfrm flipV="1">
            <a:off x="894622" y="5829300"/>
            <a:ext cx="48354" cy="40005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36" name="TextBox 35">
            <a:extLst>
              <a:ext uri="{FF2B5EF4-FFF2-40B4-BE49-F238E27FC236}">
                <a16:creationId xmlns:a16="http://schemas.microsoft.com/office/drawing/2014/main" id="{58D808E9-21FD-472B-9ACE-358B27EAD1E1}"/>
              </a:ext>
            </a:extLst>
          </p:cNvPr>
          <p:cNvSpPr txBox="1"/>
          <p:nvPr/>
        </p:nvSpPr>
        <p:spPr>
          <a:xfrm>
            <a:off x="4819650" y="4943475"/>
            <a:ext cx="1072730" cy="461665"/>
          </a:xfrm>
          <a:prstGeom prst="rect">
            <a:avLst/>
          </a:prstGeom>
          <a:noFill/>
        </p:spPr>
        <p:txBody>
          <a:bodyPr wrap="none" rtlCol="0">
            <a:spAutoFit/>
          </a:bodyPr>
          <a:lstStyle/>
          <a:p>
            <a:pPr algn="l"/>
            <a:r>
              <a:rPr lang="en-US" sz="2400" b="0" dirty="0"/>
              <a:t>Outlets</a:t>
            </a:r>
          </a:p>
        </p:txBody>
      </p:sp>
      <p:cxnSp>
        <p:nvCxnSpPr>
          <p:cNvPr id="37" name="Straight Arrow Connector 36">
            <a:extLst>
              <a:ext uri="{FF2B5EF4-FFF2-40B4-BE49-F238E27FC236}">
                <a16:creationId xmlns:a16="http://schemas.microsoft.com/office/drawing/2014/main" id="{5BBB50AC-6353-4232-84CE-5E7B37A50BE9}"/>
              </a:ext>
            </a:extLst>
          </p:cNvPr>
          <p:cNvCxnSpPr>
            <a:cxnSpLocks/>
            <a:stCxn id="36" idx="1"/>
          </p:cNvCxnSpPr>
          <p:nvPr/>
        </p:nvCxnSpPr>
        <p:spPr bwMode="auto">
          <a:xfrm flipH="1">
            <a:off x="3019425" y="5174308"/>
            <a:ext cx="1800225" cy="14064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40" name="Straight Arrow Connector 39">
            <a:extLst>
              <a:ext uri="{FF2B5EF4-FFF2-40B4-BE49-F238E27FC236}">
                <a16:creationId xmlns:a16="http://schemas.microsoft.com/office/drawing/2014/main" id="{040CFC57-23A8-434F-BA19-C3DBEC4CA8DB}"/>
              </a:ext>
            </a:extLst>
          </p:cNvPr>
          <p:cNvCxnSpPr>
            <a:cxnSpLocks/>
            <a:stCxn id="36" idx="3"/>
          </p:cNvCxnSpPr>
          <p:nvPr/>
        </p:nvCxnSpPr>
        <p:spPr bwMode="auto">
          <a:xfrm flipV="1">
            <a:off x="5892380" y="4210050"/>
            <a:ext cx="1746670" cy="964258"/>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4" name="TextBox 43">
            <a:extLst>
              <a:ext uri="{FF2B5EF4-FFF2-40B4-BE49-F238E27FC236}">
                <a16:creationId xmlns:a16="http://schemas.microsoft.com/office/drawing/2014/main" id="{529F1D6C-E282-4F0F-9AA0-30C47E818D92}"/>
              </a:ext>
            </a:extLst>
          </p:cNvPr>
          <p:cNvSpPr txBox="1"/>
          <p:nvPr/>
        </p:nvSpPr>
        <p:spPr>
          <a:xfrm>
            <a:off x="3057525" y="6238875"/>
            <a:ext cx="925638" cy="461665"/>
          </a:xfrm>
          <a:prstGeom prst="rect">
            <a:avLst/>
          </a:prstGeom>
          <a:noFill/>
        </p:spPr>
        <p:txBody>
          <a:bodyPr wrap="none" rtlCol="0">
            <a:spAutoFit/>
          </a:bodyPr>
          <a:lstStyle/>
          <a:p>
            <a:pPr algn="l"/>
            <a:r>
              <a:rPr lang="en-US" sz="2400" b="0" dirty="0"/>
              <a:t>Trunk</a:t>
            </a:r>
          </a:p>
        </p:txBody>
      </p:sp>
      <p:cxnSp>
        <p:nvCxnSpPr>
          <p:cNvPr id="45" name="Straight Arrow Connector 44">
            <a:extLst>
              <a:ext uri="{FF2B5EF4-FFF2-40B4-BE49-F238E27FC236}">
                <a16:creationId xmlns:a16="http://schemas.microsoft.com/office/drawing/2014/main" id="{80210B79-93AC-4A8A-80C2-BF2ED051EF12}"/>
              </a:ext>
            </a:extLst>
          </p:cNvPr>
          <p:cNvCxnSpPr>
            <a:cxnSpLocks/>
            <a:stCxn id="44" idx="1"/>
          </p:cNvCxnSpPr>
          <p:nvPr/>
        </p:nvCxnSpPr>
        <p:spPr bwMode="auto">
          <a:xfrm flipH="1" flipV="1">
            <a:off x="2933701" y="6069659"/>
            <a:ext cx="123824" cy="400049"/>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48" name="TextBox 47">
            <a:extLst>
              <a:ext uri="{FF2B5EF4-FFF2-40B4-BE49-F238E27FC236}">
                <a16:creationId xmlns:a16="http://schemas.microsoft.com/office/drawing/2014/main" id="{C9842AC3-BDB8-4A75-BF4B-B49509ADC6B8}"/>
              </a:ext>
            </a:extLst>
          </p:cNvPr>
          <p:cNvSpPr txBox="1"/>
          <p:nvPr/>
        </p:nvSpPr>
        <p:spPr>
          <a:xfrm>
            <a:off x="2533650" y="1743075"/>
            <a:ext cx="1072730" cy="461665"/>
          </a:xfrm>
          <a:prstGeom prst="rect">
            <a:avLst/>
          </a:prstGeom>
          <a:noFill/>
        </p:spPr>
        <p:txBody>
          <a:bodyPr wrap="none" rtlCol="0">
            <a:spAutoFit/>
          </a:bodyPr>
          <a:lstStyle/>
          <a:p>
            <a:pPr algn="l"/>
            <a:r>
              <a:rPr lang="en-US" sz="2400" b="0" dirty="0"/>
              <a:t>Branch</a:t>
            </a:r>
          </a:p>
        </p:txBody>
      </p:sp>
      <p:cxnSp>
        <p:nvCxnSpPr>
          <p:cNvPr id="49" name="Straight Arrow Connector 48">
            <a:extLst>
              <a:ext uri="{FF2B5EF4-FFF2-40B4-BE49-F238E27FC236}">
                <a16:creationId xmlns:a16="http://schemas.microsoft.com/office/drawing/2014/main" id="{AB2035A4-5C0A-497D-8471-90EBDF9BB8BB}"/>
              </a:ext>
            </a:extLst>
          </p:cNvPr>
          <p:cNvCxnSpPr>
            <a:cxnSpLocks/>
            <a:stCxn id="48" idx="1"/>
          </p:cNvCxnSpPr>
          <p:nvPr/>
        </p:nvCxnSpPr>
        <p:spPr bwMode="auto">
          <a:xfrm flipH="1">
            <a:off x="2124076" y="1973908"/>
            <a:ext cx="409574" cy="950267"/>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51" name="TextBox 50">
            <a:extLst>
              <a:ext uri="{FF2B5EF4-FFF2-40B4-BE49-F238E27FC236}">
                <a16:creationId xmlns:a16="http://schemas.microsoft.com/office/drawing/2014/main" id="{6D2492DB-3E3F-4CDC-8557-23658CF1BA77}"/>
              </a:ext>
            </a:extLst>
          </p:cNvPr>
          <p:cNvSpPr txBox="1"/>
          <p:nvPr/>
        </p:nvSpPr>
        <p:spPr>
          <a:xfrm>
            <a:off x="1028700" y="1543050"/>
            <a:ext cx="1293944" cy="461665"/>
          </a:xfrm>
          <a:prstGeom prst="rect">
            <a:avLst/>
          </a:prstGeom>
          <a:noFill/>
        </p:spPr>
        <p:txBody>
          <a:bodyPr wrap="none" rtlCol="0">
            <a:spAutoFit/>
          </a:bodyPr>
          <a:lstStyle/>
          <a:p>
            <a:pPr algn="l"/>
            <a:r>
              <a:rPr lang="en-US" sz="2400" b="0" dirty="0"/>
              <a:t>Receptor</a:t>
            </a:r>
          </a:p>
        </p:txBody>
      </p:sp>
      <p:cxnSp>
        <p:nvCxnSpPr>
          <p:cNvPr id="52" name="Straight Arrow Connector 51">
            <a:extLst>
              <a:ext uri="{FF2B5EF4-FFF2-40B4-BE49-F238E27FC236}">
                <a16:creationId xmlns:a16="http://schemas.microsoft.com/office/drawing/2014/main" id="{03370CC2-8028-467A-B72C-C3C53A109AFE}"/>
              </a:ext>
            </a:extLst>
          </p:cNvPr>
          <p:cNvCxnSpPr>
            <a:cxnSpLocks/>
            <a:stCxn id="51" idx="1"/>
          </p:cNvCxnSpPr>
          <p:nvPr/>
        </p:nvCxnSpPr>
        <p:spPr bwMode="auto">
          <a:xfrm flipH="1">
            <a:off x="581026" y="1773883"/>
            <a:ext cx="447674" cy="940742"/>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Tree>
    <p:extLst>
      <p:ext uri="{BB962C8B-B14F-4D97-AF65-F5344CB8AC3E}">
        <p14:creationId xmlns:p14="http://schemas.microsoft.com/office/powerpoint/2010/main" val="28710526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6A0B-B8C2-4886-8FB9-F182DF60F7CC}"/>
              </a:ext>
            </a:extLst>
          </p:cNvPr>
          <p:cNvSpPr>
            <a:spLocks noGrp="1"/>
          </p:cNvSpPr>
          <p:nvPr>
            <p:ph type="title"/>
          </p:nvPr>
        </p:nvSpPr>
        <p:spPr/>
        <p:txBody>
          <a:bodyPr/>
          <a:lstStyle/>
          <a:p>
            <a:r>
              <a:rPr lang="en-US" dirty="0"/>
              <a:t>Inlet Branches</a:t>
            </a:r>
          </a:p>
        </p:txBody>
      </p:sp>
      <p:pic>
        <p:nvPicPr>
          <p:cNvPr id="3" name="Picture 2">
            <a:extLst>
              <a:ext uri="{FF2B5EF4-FFF2-40B4-BE49-F238E27FC236}">
                <a16:creationId xmlns:a16="http://schemas.microsoft.com/office/drawing/2014/main" id="{8C385F5C-A10D-4CBE-A8D2-4F49FC39D759}"/>
              </a:ext>
            </a:extLst>
          </p:cNvPr>
          <p:cNvPicPr>
            <a:picLocks noChangeAspect="1"/>
          </p:cNvPicPr>
          <p:nvPr/>
        </p:nvPicPr>
        <p:blipFill>
          <a:blip r:embed="rId2"/>
          <a:stretch>
            <a:fillRect/>
          </a:stretch>
        </p:blipFill>
        <p:spPr>
          <a:xfrm>
            <a:off x="704097" y="2171524"/>
            <a:ext cx="10783805" cy="2514951"/>
          </a:xfrm>
          <a:prstGeom prst="rect">
            <a:avLst/>
          </a:prstGeom>
        </p:spPr>
      </p:pic>
      <p:pic>
        <p:nvPicPr>
          <p:cNvPr id="4" name="Picture 3">
            <a:extLst>
              <a:ext uri="{FF2B5EF4-FFF2-40B4-BE49-F238E27FC236}">
                <a16:creationId xmlns:a16="http://schemas.microsoft.com/office/drawing/2014/main" id="{C4D95C1D-2A34-4D30-8217-3CAB919D7A3D}"/>
              </a:ext>
            </a:extLst>
          </p:cNvPr>
          <p:cNvPicPr>
            <a:picLocks noChangeAspect="1"/>
          </p:cNvPicPr>
          <p:nvPr/>
        </p:nvPicPr>
        <p:blipFill>
          <a:blip r:embed="rId3"/>
          <a:stretch>
            <a:fillRect/>
          </a:stretch>
        </p:blipFill>
        <p:spPr>
          <a:xfrm>
            <a:off x="346871" y="4905295"/>
            <a:ext cx="11345858" cy="1143160"/>
          </a:xfrm>
          <a:prstGeom prst="rect">
            <a:avLst/>
          </a:prstGeom>
        </p:spPr>
      </p:pic>
      <p:sp>
        <p:nvSpPr>
          <p:cNvPr id="5" name="TextBox 4">
            <a:extLst>
              <a:ext uri="{FF2B5EF4-FFF2-40B4-BE49-F238E27FC236}">
                <a16:creationId xmlns:a16="http://schemas.microsoft.com/office/drawing/2014/main" id="{7B6EDB69-33D7-4398-A2F1-DD1FE08AE738}"/>
              </a:ext>
            </a:extLst>
          </p:cNvPr>
          <p:cNvSpPr txBox="1"/>
          <p:nvPr/>
        </p:nvSpPr>
        <p:spPr>
          <a:xfrm>
            <a:off x="4686300" y="4495800"/>
            <a:ext cx="902811" cy="523220"/>
          </a:xfrm>
          <a:prstGeom prst="rect">
            <a:avLst/>
          </a:prstGeom>
          <a:noFill/>
        </p:spPr>
        <p:txBody>
          <a:bodyPr wrap="none" rtlCol="0">
            <a:spAutoFit/>
          </a:bodyPr>
          <a:lstStyle/>
          <a:p>
            <a:pPr algn="l"/>
            <a:r>
              <a:rPr lang="en-US" b="0" dirty="0"/>
              <a:t>wing</a:t>
            </a:r>
          </a:p>
        </p:txBody>
      </p:sp>
      <p:cxnSp>
        <p:nvCxnSpPr>
          <p:cNvPr id="6" name="Straight Arrow Connector 5">
            <a:extLst>
              <a:ext uri="{FF2B5EF4-FFF2-40B4-BE49-F238E27FC236}">
                <a16:creationId xmlns:a16="http://schemas.microsoft.com/office/drawing/2014/main" id="{999B8CD7-DF21-4964-9A31-9CA3FC3EA990}"/>
              </a:ext>
            </a:extLst>
          </p:cNvPr>
          <p:cNvCxnSpPr>
            <a:cxnSpLocks/>
            <a:stCxn id="5" idx="1"/>
          </p:cNvCxnSpPr>
          <p:nvPr/>
        </p:nvCxnSpPr>
        <p:spPr bwMode="auto">
          <a:xfrm flipH="1" flipV="1">
            <a:off x="3762375" y="4324350"/>
            <a:ext cx="923925" cy="433060"/>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cxnSp>
        <p:nvCxnSpPr>
          <p:cNvPr id="9" name="Straight Arrow Connector 8">
            <a:extLst>
              <a:ext uri="{FF2B5EF4-FFF2-40B4-BE49-F238E27FC236}">
                <a16:creationId xmlns:a16="http://schemas.microsoft.com/office/drawing/2014/main" id="{1B2380DA-6CAC-4DE7-8EF7-23F56993830E}"/>
              </a:ext>
            </a:extLst>
          </p:cNvPr>
          <p:cNvCxnSpPr>
            <a:cxnSpLocks/>
            <a:stCxn id="5" idx="1"/>
          </p:cNvCxnSpPr>
          <p:nvPr/>
        </p:nvCxnSpPr>
        <p:spPr bwMode="auto">
          <a:xfrm flipH="1">
            <a:off x="3800476" y="4757410"/>
            <a:ext cx="885824" cy="605165"/>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2" name="TextBox 11">
            <a:extLst>
              <a:ext uri="{FF2B5EF4-FFF2-40B4-BE49-F238E27FC236}">
                <a16:creationId xmlns:a16="http://schemas.microsoft.com/office/drawing/2014/main" id="{32C6FB12-4E6D-40C7-B856-826E87941099}"/>
              </a:ext>
            </a:extLst>
          </p:cNvPr>
          <p:cNvSpPr txBox="1"/>
          <p:nvPr/>
        </p:nvSpPr>
        <p:spPr>
          <a:xfrm>
            <a:off x="628650" y="2066925"/>
            <a:ext cx="6718506" cy="523220"/>
          </a:xfrm>
          <a:prstGeom prst="rect">
            <a:avLst/>
          </a:prstGeom>
          <a:noFill/>
        </p:spPr>
        <p:txBody>
          <a:bodyPr wrap="none" rtlCol="0">
            <a:spAutoFit/>
          </a:bodyPr>
          <a:lstStyle/>
          <a:p>
            <a:pPr algn="l"/>
            <a:r>
              <a:rPr lang="en-US" b="0" dirty="0"/>
              <a:t>Receptor end curved mold to prevent rotation</a:t>
            </a:r>
          </a:p>
        </p:txBody>
      </p:sp>
      <p:cxnSp>
        <p:nvCxnSpPr>
          <p:cNvPr id="13" name="Straight Arrow Connector 12">
            <a:extLst>
              <a:ext uri="{FF2B5EF4-FFF2-40B4-BE49-F238E27FC236}">
                <a16:creationId xmlns:a16="http://schemas.microsoft.com/office/drawing/2014/main" id="{C3582B21-741B-4EDF-A8C6-DC9DB961361A}"/>
              </a:ext>
            </a:extLst>
          </p:cNvPr>
          <p:cNvCxnSpPr>
            <a:cxnSpLocks/>
            <a:stCxn id="12" idx="2"/>
          </p:cNvCxnSpPr>
          <p:nvPr/>
        </p:nvCxnSpPr>
        <p:spPr bwMode="auto">
          <a:xfrm flipH="1">
            <a:off x="1409717" y="2590145"/>
            <a:ext cx="2578186" cy="581681"/>
          </a:xfrm>
          <a:prstGeom prst="straightConnector1">
            <a:avLst/>
          </a:prstGeom>
          <a:solidFill>
            <a:schemeClr val="accent1"/>
          </a:solidFill>
          <a:ln w="28575" cap="flat" cmpd="sng" algn="ctr">
            <a:solidFill>
              <a:schemeClr val="accent1"/>
            </a:solidFill>
            <a:prstDash val="solid"/>
            <a:round/>
            <a:headEnd type="none" w="lg" len="med"/>
            <a:tailEnd type="arrow"/>
          </a:ln>
          <a:effectLst>
            <a:glow rad="101600">
              <a:schemeClr val="accent2">
                <a:satMod val="175000"/>
                <a:alpha val="40000"/>
              </a:schemeClr>
            </a:glow>
          </a:effectLst>
        </p:spPr>
      </p:cxnSp>
      <p:sp>
        <p:nvSpPr>
          <p:cNvPr id="16" name="TextBox 15">
            <a:extLst>
              <a:ext uri="{FF2B5EF4-FFF2-40B4-BE49-F238E27FC236}">
                <a16:creationId xmlns:a16="http://schemas.microsoft.com/office/drawing/2014/main" id="{640C2782-894E-4BAE-B181-A5552C1FE34B}"/>
              </a:ext>
            </a:extLst>
          </p:cNvPr>
          <p:cNvSpPr txBox="1"/>
          <p:nvPr/>
        </p:nvSpPr>
        <p:spPr>
          <a:xfrm>
            <a:off x="9172575" y="1562100"/>
            <a:ext cx="1658018" cy="523220"/>
          </a:xfrm>
          <a:prstGeom prst="rect">
            <a:avLst/>
          </a:prstGeom>
          <a:noFill/>
        </p:spPr>
        <p:txBody>
          <a:bodyPr wrap="none" rtlCol="0">
            <a:spAutoFit/>
          </a:bodyPr>
          <a:lstStyle/>
          <a:p>
            <a:pPr algn="l"/>
            <a:r>
              <a:rPr lang="en-US" b="0" dirty="0"/>
              <a:t>Trunk end</a:t>
            </a:r>
          </a:p>
        </p:txBody>
      </p:sp>
    </p:spTree>
    <p:extLst>
      <p:ext uri="{BB962C8B-B14F-4D97-AF65-F5344CB8AC3E}">
        <p14:creationId xmlns:p14="http://schemas.microsoft.com/office/powerpoint/2010/main" val="224129601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4153A87-B6CF-4E3B-A8DA-9BCDBEC56524}"/>
              </a:ext>
            </a:extLst>
          </p:cNvPr>
          <p:cNvSpPr/>
          <p:nvPr/>
        </p:nvSpPr>
        <p:spPr>
          <a:xfrm>
            <a:off x="6246055" y="1880675"/>
            <a:ext cx="5744894" cy="3760470"/>
          </a:xfrm>
          <a:prstGeom prst="rect">
            <a:avLst/>
          </a:prstGeom>
          <a:blipFill>
            <a:blip r:embed="rId2"/>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1D06F9-02B0-4C13-BCA7-AF443A1A84FF}"/>
              </a:ext>
            </a:extLst>
          </p:cNvPr>
          <p:cNvSpPr>
            <a:spLocks noGrp="1"/>
          </p:cNvSpPr>
          <p:nvPr>
            <p:ph type="title"/>
          </p:nvPr>
        </p:nvSpPr>
        <p:spPr/>
        <p:txBody>
          <a:bodyPr/>
          <a:lstStyle/>
          <a:p>
            <a:r>
              <a:rPr lang="en-US" dirty="0"/>
              <a:t>Inlet Branch in the sand</a:t>
            </a:r>
          </a:p>
        </p:txBody>
      </p:sp>
      <p:sp>
        <p:nvSpPr>
          <p:cNvPr id="32" name="Content Placeholder 31">
            <a:extLst>
              <a:ext uri="{FF2B5EF4-FFF2-40B4-BE49-F238E27FC236}">
                <a16:creationId xmlns:a16="http://schemas.microsoft.com/office/drawing/2014/main" id="{12F26826-9235-472B-8C4A-08327E5EC961}"/>
              </a:ext>
            </a:extLst>
          </p:cNvPr>
          <p:cNvSpPr>
            <a:spLocks noGrp="1"/>
          </p:cNvSpPr>
          <p:nvPr>
            <p:ph idx="1"/>
          </p:nvPr>
        </p:nvSpPr>
        <p:spPr>
          <a:xfrm>
            <a:off x="457199" y="1600200"/>
            <a:ext cx="5366825" cy="4525963"/>
          </a:xfrm>
        </p:spPr>
        <p:txBody>
          <a:bodyPr/>
          <a:lstStyle/>
          <a:p>
            <a:r>
              <a:rPr lang="en-US" dirty="0"/>
              <a:t>During backwash there is no flow up into the wing</a:t>
            </a:r>
          </a:p>
          <a:p>
            <a:r>
              <a:rPr lang="en-US" dirty="0"/>
              <a:t>Horizontal interface between fluidized bed of sand and the interior of the wing</a:t>
            </a:r>
          </a:p>
          <a:p>
            <a:r>
              <a:rPr lang="en-US" dirty="0"/>
              <a:t>Wing prevents any sand from entering the branch</a:t>
            </a:r>
          </a:p>
          <a:p>
            <a:r>
              <a:rPr lang="en-US" dirty="0"/>
              <a:t>Wing also allows flow distribution! </a:t>
            </a:r>
          </a:p>
        </p:txBody>
      </p:sp>
      <p:grpSp>
        <p:nvGrpSpPr>
          <p:cNvPr id="46" name="Group 45">
            <a:extLst>
              <a:ext uri="{FF2B5EF4-FFF2-40B4-BE49-F238E27FC236}">
                <a16:creationId xmlns:a16="http://schemas.microsoft.com/office/drawing/2014/main" id="{B930A8F8-C724-42D6-966A-97DB1B57E1BE}"/>
              </a:ext>
            </a:extLst>
          </p:cNvPr>
          <p:cNvGrpSpPr/>
          <p:nvPr/>
        </p:nvGrpSpPr>
        <p:grpSpPr>
          <a:xfrm>
            <a:off x="6913899" y="2938829"/>
            <a:ext cx="4409206" cy="1644162"/>
            <a:chOff x="6604464" y="2913772"/>
            <a:chExt cx="4409206" cy="1644162"/>
          </a:xfrm>
        </p:grpSpPr>
        <p:grpSp>
          <p:nvGrpSpPr>
            <p:cNvPr id="33" name="Group 32">
              <a:extLst>
                <a:ext uri="{FF2B5EF4-FFF2-40B4-BE49-F238E27FC236}">
                  <a16:creationId xmlns:a16="http://schemas.microsoft.com/office/drawing/2014/main" id="{22F85842-1A82-42DF-A432-585390946296}"/>
                </a:ext>
              </a:extLst>
            </p:cNvPr>
            <p:cNvGrpSpPr/>
            <p:nvPr/>
          </p:nvGrpSpPr>
          <p:grpSpPr>
            <a:xfrm>
              <a:off x="6604464" y="2913772"/>
              <a:ext cx="868838" cy="1644162"/>
              <a:chOff x="4128550" y="2819989"/>
              <a:chExt cx="868838" cy="1644162"/>
            </a:xfrm>
          </p:grpSpPr>
          <p:grpSp>
            <p:nvGrpSpPr>
              <p:cNvPr id="10" name="Group 9">
                <a:extLst>
                  <a:ext uri="{FF2B5EF4-FFF2-40B4-BE49-F238E27FC236}">
                    <a16:creationId xmlns:a16="http://schemas.microsoft.com/office/drawing/2014/main" id="{55810132-3647-48E4-A330-43AD79E3B381}"/>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8" name="Oval 7">
                  <a:extLst>
                    <a:ext uri="{FF2B5EF4-FFF2-40B4-BE49-F238E27FC236}">
                      <a16:creationId xmlns:a16="http://schemas.microsoft.com/office/drawing/2014/main" id="{6ACC39D0-EC50-4BAC-B82B-91D39F996DC4}"/>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tial Circle 8">
                  <a:extLst>
                    <a:ext uri="{FF2B5EF4-FFF2-40B4-BE49-F238E27FC236}">
                      <a16:creationId xmlns:a16="http://schemas.microsoft.com/office/drawing/2014/main" id="{85EB63B5-E3E2-4480-A9E9-3EB03B74C4E4}"/>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 name="Picture 2">
                <a:extLst>
                  <a:ext uri="{FF2B5EF4-FFF2-40B4-BE49-F238E27FC236}">
                    <a16:creationId xmlns:a16="http://schemas.microsoft.com/office/drawing/2014/main" id="{A15C9573-48BC-4CB7-8631-61B7A6FF6DD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4" name="Group 33">
              <a:extLst>
                <a:ext uri="{FF2B5EF4-FFF2-40B4-BE49-F238E27FC236}">
                  <a16:creationId xmlns:a16="http://schemas.microsoft.com/office/drawing/2014/main" id="{A7515124-9621-44D0-831B-445140FF82B4}"/>
                </a:ext>
              </a:extLst>
            </p:cNvPr>
            <p:cNvGrpSpPr/>
            <p:nvPr/>
          </p:nvGrpSpPr>
          <p:grpSpPr>
            <a:xfrm>
              <a:off x="8374648" y="2913772"/>
              <a:ext cx="868838" cy="1644162"/>
              <a:chOff x="4128550" y="2819989"/>
              <a:chExt cx="868838" cy="1644162"/>
            </a:xfrm>
          </p:grpSpPr>
          <p:grpSp>
            <p:nvGrpSpPr>
              <p:cNvPr id="35" name="Group 34">
                <a:extLst>
                  <a:ext uri="{FF2B5EF4-FFF2-40B4-BE49-F238E27FC236}">
                    <a16:creationId xmlns:a16="http://schemas.microsoft.com/office/drawing/2014/main" id="{8C1B19E2-A0A7-44EB-9954-6D2280CB47C0}"/>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37" name="Oval 36">
                  <a:extLst>
                    <a:ext uri="{FF2B5EF4-FFF2-40B4-BE49-F238E27FC236}">
                      <a16:creationId xmlns:a16="http://schemas.microsoft.com/office/drawing/2014/main" id="{CC2652D8-CB53-43BC-B432-5A22EAAAA95C}"/>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tial Circle 37">
                  <a:extLst>
                    <a:ext uri="{FF2B5EF4-FFF2-40B4-BE49-F238E27FC236}">
                      <a16:creationId xmlns:a16="http://schemas.microsoft.com/office/drawing/2014/main" id="{5E841371-FCE1-4407-8CDD-B3575C559171}"/>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36" name="Picture 35">
                <a:extLst>
                  <a:ext uri="{FF2B5EF4-FFF2-40B4-BE49-F238E27FC236}">
                    <a16:creationId xmlns:a16="http://schemas.microsoft.com/office/drawing/2014/main" id="{89176F5E-AA9F-4F0E-8930-1F03AA23D22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nvGrpSpPr>
            <p:cNvPr id="39" name="Group 38">
              <a:extLst>
                <a:ext uri="{FF2B5EF4-FFF2-40B4-BE49-F238E27FC236}">
                  <a16:creationId xmlns:a16="http://schemas.microsoft.com/office/drawing/2014/main" id="{720A8FC0-4B94-4A9F-BE08-050F62B213B3}"/>
                </a:ext>
              </a:extLst>
            </p:cNvPr>
            <p:cNvGrpSpPr/>
            <p:nvPr/>
          </p:nvGrpSpPr>
          <p:grpSpPr>
            <a:xfrm>
              <a:off x="10144832" y="2913772"/>
              <a:ext cx="868838" cy="1644162"/>
              <a:chOff x="4128550" y="2819989"/>
              <a:chExt cx="868838" cy="1644162"/>
            </a:xfrm>
          </p:grpSpPr>
          <p:grpSp>
            <p:nvGrpSpPr>
              <p:cNvPr id="40" name="Group 39">
                <a:extLst>
                  <a:ext uri="{FF2B5EF4-FFF2-40B4-BE49-F238E27FC236}">
                    <a16:creationId xmlns:a16="http://schemas.microsoft.com/office/drawing/2014/main" id="{4EFC0477-9765-4B29-AA59-6E60A72A378D}"/>
                  </a:ext>
                </a:extLst>
              </p:cNvPr>
              <p:cNvGrpSpPr/>
              <p:nvPr/>
            </p:nvGrpSpPr>
            <p:grpSpPr>
              <a:xfrm>
                <a:off x="4192171" y="2888569"/>
                <a:ext cx="737674" cy="1575582"/>
                <a:chOff x="2419644" y="2926080"/>
                <a:chExt cx="737674" cy="1575582"/>
              </a:xfrm>
              <a:solidFill>
                <a:schemeClr val="accent3">
                  <a:lumMod val="60000"/>
                  <a:lumOff val="40000"/>
                </a:schemeClr>
              </a:solidFill>
            </p:grpSpPr>
            <p:sp>
              <p:nvSpPr>
                <p:cNvPr id="42" name="Oval 41">
                  <a:extLst>
                    <a:ext uri="{FF2B5EF4-FFF2-40B4-BE49-F238E27FC236}">
                      <a16:creationId xmlns:a16="http://schemas.microsoft.com/office/drawing/2014/main" id="{5262631F-09BD-4190-B3E7-36FD26B2F9CE}"/>
                    </a:ext>
                  </a:extLst>
                </p:cNvPr>
                <p:cNvSpPr/>
                <p:nvPr/>
              </p:nvSpPr>
              <p:spPr>
                <a:xfrm>
                  <a:off x="2425798" y="2926080"/>
                  <a:ext cx="731520" cy="7315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artial Circle 42">
                  <a:extLst>
                    <a:ext uri="{FF2B5EF4-FFF2-40B4-BE49-F238E27FC236}">
                      <a16:creationId xmlns:a16="http://schemas.microsoft.com/office/drawing/2014/main" id="{8BD28AF9-BB6E-4548-B4B4-357E67977D8B}"/>
                    </a:ext>
                  </a:extLst>
                </p:cNvPr>
                <p:cNvSpPr/>
                <p:nvPr/>
              </p:nvSpPr>
              <p:spPr>
                <a:xfrm flipV="1">
                  <a:off x="2419644" y="3770142"/>
                  <a:ext cx="731520" cy="731520"/>
                </a:xfrm>
                <a:prstGeom prst="pie">
                  <a:avLst>
                    <a:gd name="adj1" fmla="val 0"/>
                    <a:gd name="adj2" fmla="val 1080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1" name="Picture 40">
                <a:extLst>
                  <a:ext uri="{FF2B5EF4-FFF2-40B4-BE49-F238E27FC236}">
                    <a16:creationId xmlns:a16="http://schemas.microsoft.com/office/drawing/2014/main" id="{3EFE3729-9F32-406B-AE0A-F963627616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8550" y="2819989"/>
                <a:ext cx="868838" cy="1291590"/>
              </a:xfrm>
              <a:prstGeom prst="rect">
                <a:avLst/>
              </a:prstGeom>
            </p:spPr>
          </p:pic>
        </p:grpSp>
      </p:grpSp>
      <p:cxnSp>
        <p:nvCxnSpPr>
          <p:cNvPr id="45" name="Straight Arrow Connector 44">
            <a:extLst>
              <a:ext uri="{FF2B5EF4-FFF2-40B4-BE49-F238E27FC236}">
                <a16:creationId xmlns:a16="http://schemas.microsoft.com/office/drawing/2014/main" id="{54F9C66D-8158-45E5-9496-9A873BD94F22}"/>
              </a:ext>
            </a:extLst>
          </p:cNvPr>
          <p:cNvCxnSpPr>
            <a:cxnSpLocks/>
          </p:cNvCxnSpPr>
          <p:nvPr/>
        </p:nvCxnSpPr>
        <p:spPr>
          <a:xfrm>
            <a:off x="5613009" y="3727938"/>
            <a:ext cx="1589649" cy="464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527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3437-56EE-4CA5-9BEC-77B2825288C7}"/>
              </a:ext>
            </a:extLst>
          </p:cNvPr>
          <p:cNvSpPr>
            <a:spLocks noGrp="1"/>
          </p:cNvSpPr>
          <p:nvPr>
            <p:ph type="title"/>
          </p:nvPr>
        </p:nvSpPr>
        <p:spPr/>
        <p:txBody>
          <a:bodyPr/>
          <a:lstStyle/>
          <a:p>
            <a:r>
              <a:rPr lang="en-US" dirty="0"/>
              <a:t>Outlet Branches: 0.2 mm slots to prevent sand from exiting</a:t>
            </a:r>
          </a:p>
        </p:txBody>
      </p:sp>
      <p:pic>
        <p:nvPicPr>
          <p:cNvPr id="3" name="Picture 2">
            <a:extLst>
              <a:ext uri="{FF2B5EF4-FFF2-40B4-BE49-F238E27FC236}">
                <a16:creationId xmlns:a16="http://schemas.microsoft.com/office/drawing/2014/main" id="{6E971CA9-CC54-4A44-BCF0-544A06D36B18}"/>
              </a:ext>
            </a:extLst>
          </p:cNvPr>
          <p:cNvPicPr>
            <a:picLocks noChangeAspect="1"/>
          </p:cNvPicPr>
          <p:nvPr/>
        </p:nvPicPr>
        <p:blipFill>
          <a:blip r:embed="rId2"/>
          <a:stretch>
            <a:fillRect/>
          </a:stretch>
        </p:blipFill>
        <p:spPr>
          <a:xfrm>
            <a:off x="711696" y="1520126"/>
            <a:ext cx="11088647" cy="914528"/>
          </a:xfrm>
          <a:prstGeom prst="rect">
            <a:avLst/>
          </a:prstGeom>
        </p:spPr>
      </p:pic>
      <p:pic>
        <p:nvPicPr>
          <p:cNvPr id="5" name="Picture 4">
            <a:extLst>
              <a:ext uri="{FF2B5EF4-FFF2-40B4-BE49-F238E27FC236}">
                <a16:creationId xmlns:a16="http://schemas.microsoft.com/office/drawing/2014/main" id="{2D83CB3D-EE14-4108-9C52-6E5D877275AC}"/>
              </a:ext>
            </a:extLst>
          </p:cNvPr>
          <p:cNvPicPr>
            <a:picLocks noChangeAspect="1"/>
          </p:cNvPicPr>
          <p:nvPr/>
        </p:nvPicPr>
        <p:blipFill>
          <a:blip r:embed="rId3"/>
          <a:stretch>
            <a:fillRect/>
          </a:stretch>
        </p:blipFill>
        <p:spPr>
          <a:xfrm>
            <a:off x="3665653" y="2823210"/>
            <a:ext cx="8207149" cy="3592246"/>
          </a:xfrm>
          <a:prstGeom prst="rect">
            <a:avLst/>
          </a:prstGeom>
        </p:spPr>
      </p:pic>
      <p:sp>
        <p:nvSpPr>
          <p:cNvPr id="6" name="TextBox 5">
            <a:extLst>
              <a:ext uri="{FF2B5EF4-FFF2-40B4-BE49-F238E27FC236}">
                <a16:creationId xmlns:a16="http://schemas.microsoft.com/office/drawing/2014/main" id="{7907FC7D-4710-4B15-ACF0-D31F50346E29}"/>
              </a:ext>
            </a:extLst>
          </p:cNvPr>
          <p:cNvSpPr txBox="1"/>
          <p:nvPr/>
        </p:nvSpPr>
        <p:spPr>
          <a:xfrm>
            <a:off x="720091" y="3600450"/>
            <a:ext cx="2777490" cy="2246769"/>
          </a:xfrm>
          <a:prstGeom prst="rect">
            <a:avLst/>
          </a:prstGeom>
          <a:noFill/>
        </p:spPr>
        <p:txBody>
          <a:bodyPr wrap="square" rtlCol="0">
            <a:spAutoFit/>
          </a:bodyPr>
          <a:lstStyle/>
          <a:p>
            <a:pPr algn="l"/>
            <a:r>
              <a:rPr lang="en-US" b="0" dirty="0"/>
              <a:t>Curved mold that </a:t>
            </a:r>
          </a:p>
          <a:p>
            <a:pPr algn="l"/>
            <a:r>
              <a:rPr lang="en-US" b="0" dirty="0"/>
              <a:t>fits to receptor pipe and prevents the branch from rotating</a:t>
            </a:r>
          </a:p>
        </p:txBody>
      </p:sp>
    </p:spTree>
    <p:extLst>
      <p:ext uri="{BB962C8B-B14F-4D97-AF65-F5344CB8AC3E}">
        <p14:creationId xmlns:p14="http://schemas.microsoft.com/office/powerpoint/2010/main" val="275499265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51DCA-83BF-4C38-A2D6-A7DBC26BA605}"/>
              </a:ext>
            </a:extLst>
          </p:cNvPr>
          <p:cNvSpPr>
            <a:spLocks noGrp="1"/>
          </p:cNvSpPr>
          <p:nvPr>
            <p:ph type="title"/>
          </p:nvPr>
        </p:nvSpPr>
        <p:spPr/>
        <p:txBody>
          <a:bodyPr/>
          <a:lstStyle/>
          <a:p>
            <a:r>
              <a:rPr lang="en-US" dirty="0"/>
              <a:t>Slotted Outlet Branch Failures</a:t>
            </a:r>
          </a:p>
        </p:txBody>
      </p:sp>
      <p:sp>
        <p:nvSpPr>
          <p:cNvPr id="4" name="Content Placeholder 3">
            <a:extLst>
              <a:ext uri="{FF2B5EF4-FFF2-40B4-BE49-F238E27FC236}">
                <a16:creationId xmlns:a16="http://schemas.microsoft.com/office/drawing/2014/main" id="{22E4B001-E364-41D4-9BCA-C229F8EC108E}"/>
              </a:ext>
            </a:extLst>
          </p:cNvPr>
          <p:cNvSpPr>
            <a:spLocks noGrp="1"/>
          </p:cNvSpPr>
          <p:nvPr>
            <p:ph idx="1"/>
          </p:nvPr>
        </p:nvSpPr>
        <p:spPr/>
        <p:txBody>
          <a:bodyPr/>
          <a:lstStyle/>
          <a:p>
            <a:r>
              <a:rPr lang="en-US" dirty="0"/>
              <a:t>Problem </a:t>
            </a:r>
          </a:p>
          <a:p>
            <a:pPr lvl="1"/>
            <a:r>
              <a:rPr lang="en-US" dirty="0"/>
              <a:t>Branch bends at the beginning of backwash when sand is pushing up on it</a:t>
            </a:r>
          </a:p>
          <a:p>
            <a:pPr lvl="1"/>
            <a:r>
              <a:rPr lang="en-US" dirty="0"/>
              <a:t>Slots open up when the branch bends</a:t>
            </a:r>
          </a:p>
          <a:p>
            <a:pPr lvl="1"/>
            <a:r>
              <a:rPr lang="en-US" dirty="0"/>
              <a:t>Sand gets wedged into the slots</a:t>
            </a:r>
          </a:p>
          <a:p>
            <a:r>
              <a:rPr lang="en-US" dirty="0"/>
              <a:t>Solution</a:t>
            </a:r>
          </a:p>
          <a:p>
            <a:pPr lvl="1"/>
            <a:r>
              <a:rPr lang="en-US" dirty="0"/>
              <a:t>Upgrade from 1” ND pipe to 1.5” ND pipe to reduce bending</a:t>
            </a:r>
          </a:p>
          <a:p>
            <a:pPr lvl="1"/>
            <a:r>
              <a:rPr lang="en-US" dirty="0"/>
              <a:t>This allows using the same size branch for all inlets and outlets including backwash winged branches</a:t>
            </a:r>
          </a:p>
        </p:txBody>
      </p:sp>
      <p:pic>
        <p:nvPicPr>
          <p:cNvPr id="3" name="Picture 2">
            <a:extLst>
              <a:ext uri="{FF2B5EF4-FFF2-40B4-BE49-F238E27FC236}">
                <a16:creationId xmlns:a16="http://schemas.microsoft.com/office/drawing/2014/main" id="{2F94D5EA-B36F-4AB1-8D2C-A29D3B73D9CC}"/>
              </a:ext>
            </a:extLst>
          </p:cNvPr>
          <p:cNvPicPr>
            <a:picLocks noChangeAspect="1"/>
          </p:cNvPicPr>
          <p:nvPr/>
        </p:nvPicPr>
        <p:blipFill>
          <a:blip r:embed="rId2"/>
          <a:stretch>
            <a:fillRect/>
          </a:stretch>
        </p:blipFill>
        <p:spPr>
          <a:xfrm>
            <a:off x="5205046" y="1622556"/>
            <a:ext cx="5582423" cy="460406"/>
          </a:xfrm>
          <a:prstGeom prst="rect">
            <a:avLst/>
          </a:prstGeom>
        </p:spPr>
      </p:pic>
    </p:spTree>
    <p:extLst>
      <p:ext uri="{BB962C8B-B14F-4D97-AF65-F5344CB8AC3E}">
        <p14:creationId xmlns:p14="http://schemas.microsoft.com/office/powerpoint/2010/main" val="1752486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p:txBody>
      </p:sp>
      <p:pic>
        <p:nvPicPr>
          <p:cNvPr id="1254404" name="Picture 4" descr="https://lh3.googleusercontent.com/-SwKTR4wtLAE/Vf85SdsNBpI/AAAAAAAFlG8/9o04NldSOws/s912-Ic42/DSC058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633E78-7983-4AE5-93AB-C8D5D74349CD}"/>
              </a:ext>
            </a:extLst>
          </p:cNvPr>
          <p:cNvPicPr>
            <a:picLocks noChangeAspect="1"/>
          </p:cNvPicPr>
          <p:nvPr/>
        </p:nvPicPr>
        <p:blipFill>
          <a:blip r:embed="rId2"/>
          <a:stretch>
            <a:fillRect/>
          </a:stretch>
        </p:blipFill>
        <p:spPr>
          <a:xfrm>
            <a:off x="8046006" y="3361864"/>
            <a:ext cx="4145994" cy="3496136"/>
          </a:xfrm>
          <a:prstGeom prst="rect">
            <a:avLst/>
          </a:prstGeom>
        </p:spPr>
      </p:pic>
      <p:pic>
        <p:nvPicPr>
          <p:cNvPr id="12492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497397"/>
            <a:ext cx="8096250" cy="5360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9829801" cy="1143000"/>
          </a:xfrm>
        </p:spPr>
        <p:txBody>
          <a:bodyPr/>
          <a:lstStyle/>
          <a:p>
            <a:r>
              <a:rPr lang="en-US" dirty="0"/>
              <a:t>Floc/Floc Filter/Plate Settlers do the hard work</a:t>
            </a:r>
          </a:p>
        </p:txBody>
      </p:sp>
      <p:sp>
        <p:nvSpPr>
          <p:cNvPr id="3" name="Content Placeholder 2"/>
          <p:cNvSpPr>
            <a:spLocks noGrp="1"/>
          </p:cNvSpPr>
          <p:nvPr>
            <p:ph idx="1"/>
          </p:nvPr>
        </p:nvSpPr>
        <p:spPr/>
        <p:txBody>
          <a:bodyPr/>
          <a:lstStyle/>
          <a:p>
            <a:r>
              <a:rPr lang="en-US"/>
              <a:t>The amount of water wasted from each unit process is determined by the solids concentration of wasted water.</a:t>
            </a:r>
          </a:p>
          <a:p>
            <a:r>
              <a:rPr lang="en-US"/>
              <a:t>The goal is to minimize volume of wasted water: therefore maximize solids concentration of waste</a:t>
            </a:r>
          </a:p>
          <a:p>
            <a:r>
              <a:rPr lang="en-US"/>
              <a:t>Backwash water is less concentrated than floc hopper waste</a:t>
            </a:r>
          </a:p>
          <a:p>
            <a:pPr lvl="1"/>
            <a:r>
              <a:rPr lang="en-US"/>
              <a:t>Goal is to minimize solids entering filter!</a:t>
            </a:r>
          </a:p>
          <a:p>
            <a:pPr lvl="1"/>
            <a:r>
              <a:rPr lang="en-US"/>
              <a:t>Backwash water can be reprocessed, but that requires a pump (a good option to explore for dry season water saving)</a:t>
            </a:r>
            <a:endParaRPr lang="en-US" dirty="0"/>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3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cxnSpLocks/>
            <a:endCxn id="2" idx="1"/>
          </p:cNvCxnSpPr>
          <p:nvPr/>
        </p:nvCxnSpPr>
        <p:spPr bwMode="auto">
          <a:xfrm rot="16200000" flipV="1">
            <a:off x="-1360787" y="2618086"/>
            <a:ext cx="4229100" cy="593128"/>
          </a:xfrm>
          <a:prstGeom prst="bentConnector4">
            <a:avLst>
              <a:gd name="adj1" fmla="val 450"/>
              <a:gd name="adj2" fmla="val 138541"/>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9486901" y="1506765"/>
            <a:ext cx="2527678" cy="5198836"/>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5927273" cy="53431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4587637" y="154399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15285" y="564148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51562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167640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19220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90316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89088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8538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90639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645302" y="4978700"/>
            <a:ext cx="1642667" cy="213333"/>
          </a:xfrm>
          <a:prstGeom prst="rect">
            <a:avLst/>
          </a:prstGeom>
          <a:solidFill>
            <a:schemeClr val="bg1"/>
          </a:solidFill>
        </p:spPr>
      </p:pic>
      <p:grpSp>
        <p:nvGrpSpPr>
          <p:cNvPr id="28" name="Group 27"/>
          <p:cNvGrpSpPr>
            <a:grpSpLocks noChangeAspect="1"/>
          </p:cNvGrpSpPr>
          <p:nvPr/>
        </p:nvGrpSpPr>
        <p:grpSpPr>
          <a:xfrm>
            <a:off x="42672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
        <p:nvSpPr>
          <p:cNvPr id="20" name="TextBox 19">
            <a:extLst>
              <a:ext uri="{FF2B5EF4-FFF2-40B4-BE49-F238E27FC236}">
                <a16:creationId xmlns:a16="http://schemas.microsoft.com/office/drawing/2014/main" id="{FECF657B-CA27-41FD-BB68-2CC92BDE721D}"/>
              </a:ext>
            </a:extLst>
          </p:cNvPr>
          <p:cNvSpPr txBox="1"/>
          <p:nvPr/>
        </p:nvSpPr>
        <p:spPr>
          <a:xfrm>
            <a:off x="8988463" y="5452385"/>
            <a:ext cx="2159566" cy="369332"/>
          </a:xfrm>
          <a:prstGeom prst="rect">
            <a:avLst/>
          </a:prstGeom>
          <a:noFill/>
        </p:spPr>
        <p:txBody>
          <a:bodyPr wrap="none" rtlCol="0">
            <a:spAutoFit/>
          </a:bodyPr>
          <a:lstStyle/>
          <a:p>
            <a:r>
              <a:rPr lang="en-US" sz="1800" b="0" dirty="0"/>
              <a:t>Filter expansion ratio</a:t>
            </a:r>
          </a:p>
        </p:txBody>
      </p:sp>
      <p:pic>
        <p:nvPicPr>
          <p:cNvPr id="25" name="Picture 1">
            <a:extLst>
              <a:ext uri="{FF2B5EF4-FFF2-40B4-BE49-F238E27FC236}">
                <a16:creationId xmlns:a16="http://schemas.microsoft.com/office/drawing/2014/main" id="{6A6DCB06-4B52-43B0-8620-5294E1D73131}"/>
              </a:ext>
            </a:extLst>
          </p:cNvPr>
          <p:cNvPicPr>
            <a:picLocks noChangeAspect="1" noChangeArrowheads="1"/>
          </p:cNvPicPr>
          <p:nvPr/>
        </p:nvPicPr>
        <p:blipFill>
          <a:blip r:embed="rId9" cstate="print"/>
          <a:srcRect/>
          <a:stretch>
            <a:fillRect/>
          </a:stretch>
        </p:blipFill>
        <p:spPr bwMode="auto">
          <a:xfrm>
            <a:off x="8251913" y="2879544"/>
            <a:ext cx="1651742" cy="2604668"/>
          </a:xfrm>
          <a:prstGeom prst="rect">
            <a:avLst/>
          </a:prstGeom>
          <a:noFill/>
          <a:ln w="9525">
            <a:noFill/>
            <a:miter lim="800000"/>
            <a:headEnd/>
            <a:tailEnd/>
          </a:ln>
          <a:effectLst/>
        </p:spPr>
      </p:pic>
      <p:sp>
        <p:nvSpPr>
          <p:cNvPr id="26" name="Right Brace 25">
            <a:extLst>
              <a:ext uri="{FF2B5EF4-FFF2-40B4-BE49-F238E27FC236}">
                <a16:creationId xmlns:a16="http://schemas.microsoft.com/office/drawing/2014/main" id="{7A94EE19-7AF9-4A49-8897-2DE8B293C426}"/>
              </a:ext>
            </a:extLst>
          </p:cNvPr>
          <p:cNvSpPr/>
          <p:nvPr/>
        </p:nvSpPr>
        <p:spPr bwMode="auto">
          <a:xfrm>
            <a:off x="9942895" y="4180613"/>
            <a:ext cx="389159" cy="1024433"/>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68580" tIns="34290" rIns="68580" bIns="34290" numCol="1" rtlCol="0" anchor="ctr" anchorCtr="0" compatLnSpc="1">
            <a:prstTxWarp prst="textNoShape">
              <a:avLst/>
            </a:prstTxWarp>
            <a:noAutofit/>
          </a:bodyPr>
          <a:lstStyle/>
          <a:p>
            <a:pPr defTabSz="685800" eaLnBrk="1" hangingPunct="1"/>
            <a:endParaRPr lang="en-US" sz="1350" b="0">
              <a:latin typeface="Century Gothic" pitchFamily="34" charset="0"/>
              <a:cs typeface="Arial" charset="0"/>
            </a:endParaRPr>
          </a:p>
        </p:txBody>
      </p:sp>
      <p:sp>
        <p:nvSpPr>
          <p:cNvPr id="27" name="Right Brace 26">
            <a:extLst>
              <a:ext uri="{FF2B5EF4-FFF2-40B4-BE49-F238E27FC236}">
                <a16:creationId xmlns:a16="http://schemas.microsoft.com/office/drawing/2014/main" id="{DC6EA0A2-828F-4215-BE8C-9C73E528806F}"/>
              </a:ext>
            </a:extLst>
          </p:cNvPr>
          <p:cNvSpPr/>
          <p:nvPr/>
        </p:nvSpPr>
        <p:spPr bwMode="auto">
          <a:xfrm flipH="1" flipV="1">
            <a:off x="8679766" y="4508948"/>
            <a:ext cx="174489" cy="696098"/>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68580" tIns="34290" rIns="68580" bIns="34290" numCol="1" rtlCol="0" anchor="ctr" anchorCtr="0" compatLnSpc="1">
            <a:prstTxWarp prst="textNoShape">
              <a:avLst/>
            </a:prstTxWarp>
            <a:spAutoFit/>
          </a:bodyPr>
          <a:lstStyle/>
          <a:p>
            <a:pPr defTabSz="685800" eaLnBrk="1" hangingPunct="1"/>
            <a:endParaRPr lang="en-US" sz="1350" b="0">
              <a:latin typeface="Century Gothic" pitchFamily="34" charset="0"/>
              <a:cs typeface="Arial" charset="0"/>
            </a:endParaRPr>
          </a:p>
        </p:txBody>
      </p:sp>
      <p:cxnSp>
        <p:nvCxnSpPr>
          <p:cNvPr id="28" name="Straight Arrow Connector 27">
            <a:extLst>
              <a:ext uri="{FF2B5EF4-FFF2-40B4-BE49-F238E27FC236}">
                <a16:creationId xmlns:a16="http://schemas.microsoft.com/office/drawing/2014/main" id="{897D479B-5570-4669-9532-54F546A05293}"/>
              </a:ext>
            </a:extLst>
          </p:cNvPr>
          <p:cNvCxnSpPr>
            <a:cxnSpLocks/>
          </p:cNvCxnSpPr>
          <p:nvPr/>
        </p:nvCxnSpPr>
        <p:spPr bwMode="auto">
          <a:xfrm rot="5400000" flipH="1" flipV="1">
            <a:off x="8405445" y="3200402"/>
            <a:ext cx="1856937" cy="1420837"/>
          </a:xfrm>
          <a:prstGeom prst="bentConnector3">
            <a:avLst>
              <a:gd name="adj1" fmla="val 89394"/>
            </a:avLst>
          </a:prstGeom>
          <a:solidFill>
            <a:schemeClr val="accent1"/>
          </a:solidFill>
          <a:ln w="12700" cap="flat" cmpd="sng" algn="ctr">
            <a:solidFill>
              <a:schemeClr val="tx1"/>
            </a:solidFill>
            <a:prstDash val="solid"/>
            <a:round/>
            <a:headEnd type="none" w="lg" len="med"/>
            <a:tailEnd type="arrow"/>
          </a:ln>
          <a:effectLst/>
        </p:spPr>
      </p:cxnSp>
      <p:cxnSp>
        <p:nvCxnSpPr>
          <p:cNvPr id="31" name="Straight Arrow Connector 30">
            <a:extLst>
              <a:ext uri="{FF2B5EF4-FFF2-40B4-BE49-F238E27FC236}">
                <a16:creationId xmlns:a16="http://schemas.microsoft.com/office/drawing/2014/main" id="{47EACA6E-3E25-4F27-8775-17903F70E12F}"/>
              </a:ext>
            </a:extLst>
          </p:cNvPr>
          <p:cNvCxnSpPr>
            <a:cxnSpLocks/>
            <a:endCxn id="38" idx="3"/>
          </p:cNvCxnSpPr>
          <p:nvPr/>
        </p:nvCxnSpPr>
        <p:spPr bwMode="auto">
          <a:xfrm rot="5400000" flipH="1" flipV="1">
            <a:off x="9551964" y="3263708"/>
            <a:ext cx="2321171" cy="520502"/>
          </a:xfrm>
          <a:prstGeom prst="bentConnector4">
            <a:avLst>
              <a:gd name="adj1" fmla="val 48485"/>
              <a:gd name="adj2" fmla="val 143919"/>
            </a:avLst>
          </a:prstGeom>
          <a:solidFill>
            <a:schemeClr val="accent1"/>
          </a:solidFill>
          <a:ln w="12700" cap="flat" cmpd="sng" algn="ctr">
            <a:solidFill>
              <a:schemeClr val="tx1"/>
            </a:solidFill>
            <a:prstDash val="solid"/>
            <a:round/>
            <a:headEnd type="none" w="lg" len="med"/>
            <a:tailEnd type="arrow"/>
          </a:ln>
          <a:effectLst/>
        </p:spPr>
      </p:cxnSp>
      <p:sp>
        <p:nvSpPr>
          <p:cNvPr id="38" name="Rectangle 37">
            <a:extLst>
              <a:ext uri="{FF2B5EF4-FFF2-40B4-BE49-F238E27FC236}">
                <a16:creationId xmlns:a16="http://schemas.microsoft.com/office/drawing/2014/main" id="{1E7911AB-36DC-4E5D-B628-4AC609FA1822}"/>
              </a:ext>
            </a:extLst>
          </p:cNvPr>
          <p:cNvSpPr/>
          <p:nvPr/>
        </p:nvSpPr>
        <p:spPr>
          <a:xfrm>
            <a:off x="10803988" y="2293034"/>
            <a:ext cx="168812" cy="1406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68E14B56-E5A2-4B98-AB7B-AFC356F8B9E8}"/>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8340773" y="2250831"/>
            <a:ext cx="2507255" cy="596188"/>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7E8DAC-BEF3-4581-824E-99894DD349F5}"/>
              </a:ext>
            </a:extLst>
          </p:cNvPr>
          <p:cNvSpPr>
            <a:spLocks noGrp="1"/>
          </p:cNvSpPr>
          <p:nvPr>
            <p:ph type="title"/>
          </p:nvPr>
        </p:nvSpPr>
        <p:spPr/>
        <p:txBody>
          <a:bodyPr/>
          <a:lstStyle/>
          <a:p>
            <a:r>
              <a:rPr lang="en-US" dirty="0"/>
              <a:t>Head loss through FIXED HEIGHT of the Fluidized Bed as a function of flow rate</a:t>
            </a:r>
          </a:p>
        </p:txBody>
      </p:sp>
      <p:cxnSp>
        <p:nvCxnSpPr>
          <p:cNvPr id="6" name="Straight Arrow Connector 5">
            <a:extLst>
              <a:ext uri="{FF2B5EF4-FFF2-40B4-BE49-F238E27FC236}">
                <a16:creationId xmlns:a16="http://schemas.microsoft.com/office/drawing/2014/main" id="{9DD8F0B3-EBEF-42E7-A442-1ACC9B9C862A}"/>
              </a:ext>
            </a:extLst>
          </p:cNvPr>
          <p:cNvCxnSpPr>
            <a:cxnSpLocks/>
          </p:cNvCxnSpPr>
          <p:nvPr/>
        </p:nvCxnSpPr>
        <p:spPr>
          <a:xfrm>
            <a:off x="1772529" y="5641145"/>
            <a:ext cx="101428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0102C52-B2EB-4B69-8336-C97E8109F56B}"/>
              </a:ext>
            </a:extLst>
          </p:cNvPr>
          <p:cNvCxnSpPr>
            <a:cxnSpLocks/>
          </p:cNvCxnSpPr>
          <p:nvPr/>
        </p:nvCxnSpPr>
        <p:spPr>
          <a:xfrm flipV="1">
            <a:off x="1791287" y="1758465"/>
            <a:ext cx="0" cy="38873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CA936B-5DBE-4E73-83CF-3FBC18530CF2}"/>
              </a:ext>
            </a:extLst>
          </p:cNvPr>
          <p:cNvSpPr txBox="1"/>
          <p:nvPr/>
        </p:nvSpPr>
        <p:spPr>
          <a:xfrm>
            <a:off x="1941341" y="6175718"/>
            <a:ext cx="3653564" cy="523220"/>
          </a:xfrm>
          <a:prstGeom prst="rect">
            <a:avLst/>
          </a:prstGeom>
          <a:noFill/>
        </p:spPr>
        <p:txBody>
          <a:bodyPr wrap="none" rtlCol="0">
            <a:spAutoFit/>
          </a:bodyPr>
          <a:lstStyle/>
          <a:p>
            <a:pPr algn="l"/>
            <a:r>
              <a:rPr lang="en-US" b="0" dirty="0" err="1"/>
              <a:t>Upflow</a:t>
            </a:r>
            <a:r>
              <a:rPr lang="en-US" b="0" dirty="0"/>
              <a:t> velocity (mm/s)</a:t>
            </a:r>
          </a:p>
        </p:txBody>
      </p:sp>
      <p:cxnSp>
        <p:nvCxnSpPr>
          <p:cNvPr id="13" name="Straight Connector 12">
            <a:extLst>
              <a:ext uri="{FF2B5EF4-FFF2-40B4-BE49-F238E27FC236}">
                <a16:creationId xmlns:a16="http://schemas.microsoft.com/office/drawing/2014/main" id="{41512C97-F8CD-4C58-83B3-E129A135520C}"/>
              </a:ext>
            </a:extLst>
          </p:cNvPr>
          <p:cNvCxnSpPr/>
          <p:nvPr/>
        </p:nvCxnSpPr>
        <p:spPr>
          <a:xfrm>
            <a:off x="4587240" y="5444197"/>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7D07D2-BB81-4E9B-94D8-67BE2D43D2CC}"/>
              </a:ext>
            </a:extLst>
          </p:cNvPr>
          <p:cNvCxnSpPr/>
          <p:nvPr/>
        </p:nvCxnSpPr>
        <p:spPr>
          <a:xfrm>
            <a:off x="7383193" y="5441853"/>
            <a:ext cx="0" cy="3798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A59CC5B-75F9-4754-A060-F26C1AB4C572}"/>
              </a:ext>
            </a:extLst>
          </p:cNvPr>
          <p:cNvSpPr txBox="1"/>
          <p:nvPr/>
        </p:nvSpPr>
        <p:spPr>
          <a:xfrm>
            <a:off x="4403186" y="5753686"/>
            <a:ext cx="364202" cy="523220"/>
          </a:xfrm>
          <a:prstGeom prst="rect">
            <a:avLst/>
          </a:prstGeom>
          <a:noFill/>
        </p:spPr>
        <p:txBody>
          <a:bodyPr wrap="none" rtlCol="0">
            <a:spAutoFit/>
          </a:bodyPr>
          <a:lstStyle/>
          <a:p>
            <a:pPr algn="l"/>
            <a:r>
              <a:rPr lang="en-US" b="0" dirty="0"/>
              <a:t>5</a:t>
            </a:r>
          </a:p>
        </p:txBody>
      </p:sp>
      <p:sp>
        <p:nvSpPr>
          <p:cNvPr id="16" name="TextBox 15">
            <a:extLst>
              <a:ext uri="{FF2B5EF4-FFF2-40B4-BE49-F238E27FC236}">
                <a16:creationId xmlns:a16="http://schemas.microsoft.com/office/drawing/2014/main" id="{13EFDBCA-1FB5-452A-8BA8-D7902A531198}"/>
              </a:ext>
            </a:extLst>
          </p:cNvPr>
          <p:cNvSpPr txBox="1"/>
          <p:nvPr/>
        </p:nvSpPr>
        <p:spPr>
          <a:xfrm>
            <a:off x="7144043" y="5765409"/>
            <a:ext cx="543739" cy="523220"/>
          </a:xfrm>
          <a:prstGeom prst="rect">
            <a:avLst/>
          </a:prstGeom>
          <a:noFill/>
        </p:spPr>
        <p:txBody>
          <a:bodyPr wrap="none" rtlCol="0">
            <a:spAutoFit/>
          </a:bodyPr>
          <a:lstStyle/>
          <a:p>
            <a:pPr algn="l"/>
            <a:r>
              <a:rPr lang="en-US" b="0" dirty="0"/>
              <a:t>10</a:t>
            </a:r>
          </a:p>
        </p:txBody>
      </p:sp>
      <p:sp>
        <p:nvSpPr>
          <p:cNvPr id="18" name="TextBox 17">
            <a:extLst>
              <a:ext uri="{FF2B5EF4-FFF2-40B4-BE49-F238E27FC236}">
                <a16:creationId xmlns:a16="http://schemas.microsoft.com/office/drawing/2014/main" id="{24AF49D9-DE7C-44EE-8C2B-783E7493A490}"/>
              </a:ext>
            </a:extLst>
          </p:cNvPr>
          <p:cNvSpPr txBox="1"/>
          <p:nvPr/>
        </p:nvSpPr>
        <p:spPr>
          <a:xfrm>
            <a:off x="858130" y="1997613"/>
            <a:ext cx="464233" cy="523220"/>
          </a:xfrm>
          <a:prstGeom prst="rect">
            <a:avLst/>
          </a:prstGeom>
          <a:noFill/>
        </p:spPr>
        <p:txBody>
          <a:bodyPr wrap="square" rtlCol="0">
            <a:spAutoFit/>
          </a:bodyPr>
          <a:lstStyle/>
          <a:p>
            <a:pPr algn="l"/>
            <a:r>
              <a:rPr lang="en-US" b="0" dirty="0"/>
              <a:t>1</a:t>
            </a:r>
          </a:p>
        </p:txBody>
      </p:sp>
      <p:cxnSp>
        <p:nvCxnSpPr>
          <p:cNvPr id="20" name="Straight Connector 19">
            <a:extLst>
              <a:ext uri="{FF2B5EF4-FFF2-40B4-BE49-F238E27FC236}">
                <a16:creationId xmlns:a16="http://schemas.microsoft.com/office/drawing/2014/main" id="{2CE836CB-2CAC-4142-A330-AF24BDFFF2C9}"/>
              </a:ext>
            </a:extLst>
          </p:cNvPr>
          <p:cNvCxnSpPr/>
          <p:nvPr/>
        </p:nvCxnSpPr>
        <p:spPr>
          <a:xfrm>
            <a:off x="1716258" y="2236763"/>
            <a:ext cx="675249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2498A54-C351-4748-A9F0-C72A45B53B6B}"/>
              </a:ext>
            </a:extLst>
          </p:cNvPr>
          <p:cNvSpPr/>
          <p:nvPr/>
        </p:nvSpPr>
        <p:spPr>
          <a:xfrm>
            <a:off x="9624059" y="2208628"/>
            <a:ext cx="981075" cy="3443801"/>
          </a:xfrm>
          <a:prstGeom prst="rect">
            <a:avLst/>
          </a:prstGeom>
          <a:blipFill>
            <a:blip r:embed="rId5"/>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6D4B55FD-239C-4E1B-99C6-172611D469B2}"/>
              </a:ext>
            </a:extLst>
          </p:cNvPr>
          <p:cNvSpPr/>
          <p:nvPr/>
        </p:nvSpPr>
        <p:spPr>
          <a:xfrm>
            <a:off x="1800665" y="2264899"/>
            <a:ext cx="9003323" cy="3390314"/>
          </a:xfrm>
          <a:custGeom>
            <a:avLst/>
            <a:gdLst>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721172 h 3721172"/>
              <a:gd name="connsiteX1" fmla="*/ 3235569 w 6597747"/>
              <a:gd name="connsiteY1" fmla="*/ 330858 h 3721172"/>
              <a:gd name="connsiteX2" fmla="*/ 6597747 w 6597747"/>
              <a:gd name="connsiteY2" fmla="*/ 316791 h 3721172"/>
              <a:gd name="connsiteX0" fmla="*/ 0 w 6597747"/>
              <a:gd name="connsiteY0" fmla="*/ 3404381 h 3404381"/>
              <a:gd name="connsiteX1" fmla="*/ 3235569 w 6597747"/>
              <a:gd name="connsiteY1" fmla="*/ 14067 h 3404381"/>
              <a:gd name="connsiteX2" fmla="*/ 6597747 w 6597747"/>
              <a:gd name="connsiteY2" fmla="*/ 0 h 3404381"/>
              <a:gd name="connsiteX0" fmla="*/ 0 w 6597747"/>
              <a:gd name="connsiteY0" fmla="*/ 3404381 h 3404381"/>
              <a:gd name="connsiteX1" fmla="*/ 3235569 w 6597747"/>
              <a:gd name="connsiteY1" fmla="*/ 14067 h 3404381"/>
              <a:gd name="connsiteX2" fmla="*/ 6597747 w 6597747"/>
              <a:gd name="connsiteY2" fmla="*/ 0 h 3404381"/>
              <a:gd name="connsiteX0" fmla="*/ 0 w 9003323"/>
              <a:gd name="connsiteY0" fmla="*/ 3390314 h 3390314"/>
              <a:gd name="connsiteX1" fmla="*/ 3235569 w 9003323"/>
              <a:gd name="connsiteY1" fmla="*/ 0 h 3390314"/>
              <a:gd name="connsiteX2" fmla="*/ 9003323 w 9003323"/>
              <a:gd name="connsiteY2" fmla="*/ 3319976 h 3390314"/>
            </a:gdLst>
            <a:ahLst/>
            <a:cxnLst>
              <a:cxn ang="0">
                <a:pos x="connsiteX0" y="connsiteY0"/>
              </a:cxn>
              <a:cxn ang="0">
                <a:pos x="connsiteX1" y="connsiteY1"/>
              </a:cxn>
              <a:cxn ang="0">
                <a:pos x="connsiteX2" y="connsiteY2"/>
              </a:cxn>
            </a:cxnLst>
            <a:rect l="l" t="t" r="r" b="b"/>
            <a:pathLst>
              <a:path w="9003323" h="3390314">
                <a:moveTo>
                  <a:pt x="0" y="3390314"/>
                </a:moveTo>
                <a:lnTo>
                  <a:pt x="3235569" y="0"/>
                </a:lnTo>
                <a:lnTo>
                  <a:pt x="9003323" y="3319976"/>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9501AD5B-EC1B-47A1-9590-4D0DAB90AAF2}"/>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2041924" y="1603717"/>
            <a:ext cx="2716974" cy="461234"/>
          </a:xfrm>
          <a:prstGeom prst="rect">
            <a:avLst/>
          </a:prstGeom>
        </p:spPr>
      </p:pic>
      <p:cxnSp>
        <p:nvCxnSpPr>
          <p:cNvPr id="25" name="Straight Connector 24">
            <a:extLst>
              <a:ext uri="{FF2B5EF4-FFF2-40B4-BE49-F238E27FC236}">
                <a16:creationId xmlns:a16="http://schemas.microsoft.com/office/drawing/2014/main" id="{0F7AC6C0-FF14-4287-82CD-1C9913582A0C}"/>
              </a:ext>
            </a:extLst>
          </p:cNvPr>
          <p:cNvCxnSpPr>
            <a:cxnSpLocks/>
          </p:cNvCxnSpPr>
          <p:nvPr/>
        </p:nvCxnSpPr>
        <p:spPr>
          <a:xfrm>
            <a:off x="5019822" y="1814735"/>
            <a:ext cx="0" cy="4105419"/>
          </a:xfrm>
          <a:prstGeom prst="line">
            <a:avLst/>
          </a:prstGeom>
          <a:ln w="38100">
            <a:solidFill>
              <a:srgbClr val="00B050"/>
            </a:solidFill>
            <a:prstDash val="dash"/>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55195344-496C-447A-9C4F-F7E4CAC2DFA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5416062" y="4978976"/>
            <a:ext cx="4055710" cy="434540"/>
          </a:xfrm>
          <a:prstGeom prst="rect">
            <a:avLst/>
          </a:prstGeom>
          <a:solidFill>
            <a:schemeClr val="bg1"/>
          </a:solidFill>
        </p:spPr>
      </p:pic>
      <p:cxnSp>
        <p:nvCxnSpPr>
          <p:cNvPr id="28" name="Straight Arrow Connector 27">
            <a:extLst>
              <a:ext uri="{FF2B5EF4-FFF2-40B4-BE49-F238E27FC236}">
                <a16:creationId xmlns:a16="http://schemas.microsoft.com/office/drawing/2014/main" id="{5C87C496-AEDC-4F36-A3DC-908D4B3856CB}"/>
              </a:ext>
            </a:extLst>
          </p:cNvPr>
          <p:cNvCxnSpPr>
            <a:stCxn id="24" idx="1"/>
          </p:cNvCxnSpPr>
          <p:nvPr/>
        </p:nvCxnSpPr>
        <p:spPr>
          <a:xfrm flipH="1">
            <a:off x="5036234" y="5196246"/>
            <a:ext cx="379828" cy="304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518CF8E7-D3F7-41AC-B1D8-B295E6F21F83}"/>
              </a:ext>
            </a:extLst>
          </p:cNvPr>
          <p:cNvGrpSpPr/>
          <p:nvPr/>
        </p:nvGrpSpPr>
        <p:grpSpPr>
          <a:xfrm>
            <a:off x="84403" y="3981156"/>
            <a:ext cx="1588897" cy="954107"/>
            <a:chOff x="182879" y="3981156"/>
            <a:chExt cx="1588897" cy="954107"/>
          </a:xfrm>
        </p:grpSpPr>
        <p:sp>
          <p:nvSpPr>
            <p:cNvPr id="17" name="TextBox 16">
              <a:extLst>
                <a:ext uri="{FF2B5EF4-FFF2-40B4-BE49-F238E27FC236}">
                  <a16:creationId xmlns:a16="http://schemas.microsoft.com/office/drawing/2014/main" id="{6B473F29-8963-4ADB-9B5C-EC1F529DD517}"/>
                </a:ext>
              </a:extLst>
            </p:cNvPr>
            <p:cNvSpPr txBox="1"/>
            <p:nvPr/>
          </p:nvSpPr>
          <p:spPr>
            <a:xfrm>
              <a:off x="182879" y="3981156"/>
              <a:ext cx="1588897" cy="954107"/>
            </a:xfrm>
            <a:prstGeom prst="rect">
              <a:avLst/>
            </a:prstGeom>
            <a:noFill/>
          </p:spPr>
          <p:txBody>
            <a:bodyPr wrap="none" rtlCol="0">
              <a:spAutoFit/>
            </a:bodyPr>
            <a:lstStyle/>
            <a:p>
              <a:pPr algn="ctr"/>
              <a:r>
                <a:rPr lang="en-US" b="0" dirty="0"/>
                <a:t>Head loss</a:t>
              </a:r>
            </a:p>
            <a:p>
              <a:pPr algn="ctr"/>
              <a:r>
                <a:rPr lang="en-US" b="0" dirty="0">
                  <a:latin typeface="Symbol" panose="05050102010706020507" pitchFamily="18" charset="2"/>
                </a:rPr>
                <a:t>D</a:t>
              </a:r>
              <a:r>
                <a:rPr lang="en-US" b="0" dirty="0"/>
                <a:t>H</a:t>
              </a:r>
            </a:p>
          </p:txBody>
        </p:sp>
        <p:cxnSp>
          <p:nvCxnSpPr>
            <p:cNvPr id="3" name="Straight Connector 2">
              <a:extLst>
                <a:ext uri="{FF2B5EF4-FFF2-40B4-BE49-F238E27FC236}">
                  <a16:creationId xmlns:a16="http://schemas.microsoft.com/office/drawing/2014/main" id="{3795977B-755C-4043-9106-13E2D1DA6D0C}"/>
                </a:ext>
              </a:extLst>
            </p:cNvPr>
            <p:cNvCxnSpPr>
              <a:stCxn id="17" idx="1"/>
              <a:endCxn id="17" idx="3"/>
            </p:cNvCxnSpPr>
            <p:nvPr/>
          </p:nvCxnSpPr>
          <p:spPr>
            <a:xfrm>
              <a:off x="182879" y="4458210"/>
              <a:ext cx="1588897"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92B63641-D3E0-4E9F-8177-843B9A389A6F}"/>
              </a:ext>
            </a:extLst>
          </p:cNvPr>
          <p:cNvSpPr txBox="1"/>
          <p:nvPr/>
        </p:nvSpPr>
        <p:spPr>
          <a:xfrm>
            <a:off x="5373858" y="1575582"/>
            <a:ext cx="6651180" cy="523220"/>
          </a:xfrm>
          <a:prstGeom prst="rect">
            <a:avLst/>
          </a:prstGeom>
          <a:noFill/>
        </p:spPr>
        <p:txBody>
          <a:bodyPr wrap="none" rtlCol="0">
            <a:spAutoFit/>
          </a:bodyPr>
          <a:lstStyle/>
          <a:p>
            <a:pPr algn="l"/>
            <a:r>
              <a:rPr lang="en-US" b="0" dirty="0"/>
              <a:t>Not sure about shape of this part of the curve</a:t>
            </a:r>
          </a:p>
        </p:txBody>
      </p:sp>
      <p:cxnSp>
        <p:nvCxnSpPr>
          <p:cNvPr id="10" name="Straight Arrow Connector 9">
            <a:extLst>
              <a:ext uri="{FF2B5EF4-FFF2-40B4-BE49-F238E27FC236}">
                <a16:creationId xmlns:a16="http://schemas.microsoft.com/office/drawing/2014/main" id="{37F93A30-6430-47BD-8EDC-1A6082E8541B}"/>
              </a:ext>
            </a:extLst>
          </p:cNvPr>
          <p:cNvCxnSpPr>
            <a:stCxn id="7" idx="2"/>
          </p:cNvCxnSpPr>
          <p:nvPr/>
        </p:nvCxnSpPr>
        <p:spPr>
          <a:xfrm flipH="1">
            <a:off x="7526215" y="2098802"/>
            <a:ext cx="1173233" cy="15587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DDE365A-0270-4F3A-BB35-FF1796EDFCD8}"/>
              </a:ext>
            </a:extLst>
          </p:cNvPr>
          <p:cNvSpPr txBox="1"/>
          <p:nvPr/>
        </p:nvSpPr>
        <p:spPr>
          <a:xfrm>
            <a:off x="8410135" y="6131170"/>
            <a:ext cx="3430747" cy="523220"/>
          </a:xfrm>
          <a:prstGeom prst="rect">
            <a:avLst/>
          </a:prstGeom>
          <a:noFill/>
        </p:spPr>
        <p:txBody>
          <a:bodyPr wrap="none" rtlCol="0">
            <a:spAutoFit/>
          </a:bodyPr>
          <a:lstStyle/>
          <a:p>
            <a:pPr algn="l"/>
            <a:r>
              <a:rPr lang="en-US" b="0" dirty="0"/>
              <a:t>Sand terminal velocity</a:t>
            </a:r>
          </a:p>
        </p:txBody>
      </p:sp>
      <p:cxnSp>
        <p:nvCxnSpPr>
          <p:cNvPr id="30" name="Straight Connector 29">
            <a:extLst>
              <a:ext uri="{FF2B5EF4-FFF2-40B4-BE49-F238E27FC236}">
                <a16:creationId xmlns:a16="http://schemas.microsoft.com/office/drawing/2014/main" id="{3C3FC48F-BC2C-4828-9672-603A1F46A75D}"/>
              </a:ext>
            </a:extLst>
          </p:cNvPr>
          <p:cNvCxnSpPr/>
          <p:nvPr/>
        </p:nvCxnSpPr>
        <p:spPr>
          <a:xfrm>
            <a:off x="10771163" y="5467643"/>
            <a:ext cx="0" cy="37982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C0920F0-9871-4C19-A8B6-99D4E397EE6E}"/>
              </a:ext>
            </a:extLst>
          </p:cNvPr>
          <p:cNvCxnSpPr>
            <a:cxnSpLocks/>
            <a:stCxn id="26" idx="0"/>
          </p:cNvCxnSpPr>
          <p:nvPr/>
        </p:nvCxnSpPr>
        <p:spPr>
          <a:xfrm flipV="1">
            <a:off x="10125509" y="5669280"/>
            <a:ext cx="594073" cy="4618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8022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pipe 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AguaClara: </a:t>
            </a:r>
            <a:r>
              <a:rPr lang="en-US" sz="2400" dirty="0"/>
              <a:t>Flocculation – Floc Filter – Settle – Filter</a:t>
            </a:r>
          </a:p>
          <a:p>
            <a:pPr lvl="1"/>
            <a:r>
              <a:rPr lang="en-US" dirty="0"/>
              <a:t>Able to treat very high turbidities because filter is the polishing step</a:t>
            </a:r>
          </a:p>
          <a:p>
            <a:pPr lvl="1"/>
            <a:r>
              <a:rPr lang="en-US" dirty="0"/>
              <a:t>Effluent from clarifier should be less than 2 NTU (and much lower is much better)</a:t>
            </a:r>
          </a:p>
          <a:p>
            <a:r>
              <a:rPr lang="en-US" dirty="0"/>
              <a:t>Conventional: </a:t>
            </a:r>
            <a:r>
              <a:rPr lang="en-US" sz="2400" dirty="0"/>
              <a:t>Flocculate – Settle – Filter</a:t>
            </a:r>
          </a:p>
          <a:p>
            <a:pPr lvl="1"/>
            <a:r>
              <a:rPr lang="en-US" dirty="0"/>
              <a:t>Same as above</a:t>
            </a:r>
          </a:p>
          <a:p>
            <a:r>
              <a:rPr lang="en-US" dirty="0"/>
              <a:t>Direct: </a:t>
            </a:r>
            <a:r>
              <a:rPr lang="en-US" sz="2400" dirty="0"/>
              <a:t>add Coagulant and then Filter </a:t>
            </a:r>
          </a:p>
          <a:p>
            <a:pPr lvl="1"/>
            <a:r>
              <a:rPr lang="en-US" dirty="0"/>
              <a:t>An option if raw water turbidity and dissolved organics are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a:xfrm>
            <a:off x="457200" y="1600200"/>
            <a:ext cx="10325100" cy="4525963"/>
          </a:xfrm>
        </p:spPr>
        <p:txBody>
          <a:bodyPr/>
          <a:lstStyle/>
          <a:p>
            <a:r>
              <a:rPr lang="en-US" dirty="0"/>
              <a:t>Spacing between inlet pipes (or outlet pipes) must be small compared with layer depth</a:t>
            </a:r>
          </a:p>
          <a:p>
            <a:r>
              <a:rPr lang="en-US" dirty="0"/>
              <a:t>All inlets and outlets (except bottom inlet) must be high and dry during backwash</a:t>
            </a:r>
          </a:p>
        </p:txBody>
      </p:sp>
      <p:grpSp>
        <p:nvGrpSpPr>
          <p:cNvPr id="4" name="Group 3"/>
          <p:cNvGrpSpPr/>
          <p:nvPr/>
        </p:nvGrpSpPr>
        <p:grpSpPr>
          <a:xfrm>
            <a:off x="10836476" y="163830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5710186" y="448698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6218186" y="555854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6319532" y="161427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5293227" y="159301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5066994" y="162490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4835473" y="157174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4757686" y="135565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4757686" y="158674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48021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5030736"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5256161" y="155827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6535686" y="84204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5068042"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5293467"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5521274" y="113973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5006924" y="669043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5265686" y="595701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5054549" y="559506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5456186" y="518072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5281561" y="482988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5520226" y="161427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5484761" y="155827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5503811" y="412821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5997524" y="631261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6083544" y="161427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5844869" y="160364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6065786" y="519977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6408686" y="483306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6308674" y="448222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5807024" y="596494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5805436"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6043561"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6280099" y="155827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4843411" y="241610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4757686" y="26720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5071566" y="134536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5296991" y="134536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5524798" y="134536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5849441" y="134536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6087566" y="134536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6324104" y="134536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7043686" y="3429145"/>
            <a:ext cx="1262063" cy="3310024"/>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7046861" y="3873784"/>
            <a:ext cx="1262063" cy="2836924"/>
          </a:xfrm>
          <a:prstGeom prst="rect">
            <a:avLst/>
          </a:prstGeom>
          <a:blipFill dpi="0" rotWithShape="1">
            <a:blip r:embed="rId10"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7619949" y="42393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7621536" y="496958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7621536" y="537122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7619949" y="610306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7619949" y="389961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7621536" y="45917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7619949" y="572523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7600899" y="493148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7597724" y="5672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7597724" y="643484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7600899" y="459017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7592961" y="531089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7599311" y="607131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7065514" y="376159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7091310" y="367942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7351659" y="369879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7815050"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8114851" y="370799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8397190" y="50166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8487838" y="108959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7043686" y="22141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a:cxnSpLocks/>
          </p:cNvCxnSpPr>
          <p:nvPr/>
        </p:nvCxnSpPr>
        <p:spPr bwMode="auto">
          <a:xfrm>
            <a:off x="2435092" y="3434584"/>
            <a:ext cx="7509021" cy="0"/>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8831580" y="130593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9934967" y="3645861"/>
            <a:ext cx="113904" cy="288578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8830606" y="630791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2467137" y="451318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2510355" y="672639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a:cxnSpLocks/>
          </p:cNvCxnSpPr>
          <p:nvPr/>
        </p:nvCxnSpPr>
        <p:spPr bwMode="auto">
          <a:xfrm flipH="1">
            <a:off x="2447239" y="3631553"/>
            <a:ext cx="7487728" cy="0"/>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2526277" y="135237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2475080" y="1345365"/>
            <a:ext cx="846161" cy="2070204"/>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1290971" y="3177254"/>
            <a:ext cx="755335" cy="369332"/>
          </a:xfrm>
          <a:prstGeom prst="rect">
            <a:avLst/>
          </a:prstGeom>
          <a:noFill/>
        </p:spPr>
        <p:txBody>
          <a:bodyPr wrap="none" rtlCol="0">
            <a:spAutoFit/>
          </a:bodyPr>
          <a:lstStyle/>
          <a:p>
            <a:r>
              <a:rPr lang="en-US" sz="1800" b="0" dirty="0"/>
              <a:t>10 cm</a:t>
            </a:r>
          </a:p>
        </p:txBody>
      </p:sp>
      <p:cxnSp>
        <p:nvCxnSpPr>
          <p:cNvPr id="142" name="Straight Connector 141"/>
          <p:cNvCxnSpPr/>
          <p:nvPr/>
        </p:nvCxnSpPr>
        <p:spPr bwMode="auto">
          <a:xfrm flipH="1">
            <a:off x="2458038" y="94294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a:cxnSpLocks/>
          </p:cNvCxnSpPr>
          <p:nvPr/>
        </p:nvCxnSpPr>
        <p:spPr bwMode="auto">
          <a:xfrm flipH="1">
            <a:off x="1866734" y="397037"/>
            <a:ext cx="3862198"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2444390" y="26055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5718412" y="234113"/>
            <a:ext cx="1415813" cy="830997"/>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5535592" y="396607"/>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cxnSpLocks/>
            <a:stCxn id="149" idx="1"/>
          </p:cNvCxnSpPr>
          <p:nvPr/>
        </p:nvCxnSpPr>
        <p:spPr bwMode="auto">
          <a:xfrm flipH="1">
            <a:off x="5540994" y="64961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2475080" y="453003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4898333" y="29284"/>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5761293" y="0"/>
            <a:ext cx="896204" cy="369332"/>
          </a:xfrm>
          <a:prstGeom prst="rect">
            <a:avLst/>
          </a:prstGeom>
          <a:noFill/>
        </p:spPr>
        <p:txBody>
          <a:bodyPr wrap="square" rtlCol="0">
            <a:spAutoFit/>
          </a:bodyPr>
          <a:lstStyle/>
          <a:p>
            <a:r>
              <a:rPr lang="en-US" sz="1800" b="0" dirty="0"/>
              <a:t>Outlet</a:t>
            </a:r>
          </a:p>
        </p:txBody>
      </p:sp>
      <p:pic>
        <p:nvPicPr>
          <p:cNvPr id="44" name="Picture 43" descr="\documentclass{article}&#10;\usepackage{amsmath}&#10;\pagestyle{empty}&#10;\begin{document}&#10;&#10;$h_{l_{BackWashSand}} + h_{l_{Trunk}} + h_{l_{Orifice}}$&#10;&#10;\end{document}" title="IguanaTex Bitmap Display">
            <a:extLst>
              <a:ext uri="{FF2B5EF4-FFF2-40B4-BE49-F238E27FC236}">
                <a16:creationId xmlns:a16="http://schemas.microsoft.com/office/drawing/2014/main" id="{4AC52ECD-F894-4F65-9B90-271B03540DC3}"/>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103444" y="2413764"/>
            <a:ext cx="2837535" cy="201031"/>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2435092" y="5514345"/>
            <a:ext cx="899048" cy="211810"/>
          </a:xfrm>
          <a:prstGeom prst="rect">
            <a:avLst/>
          </a:prstGeom>
        </p:spPr>
      </p:pic>
      <p:pic>
        <p:nvPicPr>
          <p:cNvPr id="36" name="Picture 35" descr="\documentclass{article}&#10;\usepackage{amsmath}&#10;\usepackage{xcolor}&#10;\pagestyle{empty}&#10;\begin{document}&#10;&#10;&#10;$$H_{FiSand} \left( \Pi_{Fi}^{Bw} - 1 \right)$$&#10;&#10;&#10;\end{document}" title="IguanaTex Bitmap Display">
            <a:extLst>
              <a:ext uri="{FF2B5EF4-FFF2-40B4-BE49-F238E27FC236}">
                <a16:creationId xmlns:a16="http://schemas.microsoft.com/office/drawing/2014/main" id="{7273C4A5-C5ED-4DD2-A4CC-5DA0B2B890DF}"/>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1992967" y="4134908"/>
            <a:ext cx="2101334" cy="313905"/>
          </a:xfrm>
          <a:prstGeom prst="rect">
            <a:avLst/>
          </a:prstGeom>
        </p:spPr>
      </p:pic>
      <p:sp>
        <p:nvSpPr>
          <p:cNvPr id="139" name="Block Arc 44 9"/>
          <p:cNvSpPr>
            <a:spLocks/>
          </p:cNvSpPr>
          <p:nvPr/>
        </p:nvSpPr>
        <p:spPr bwMode="auto">
          <a:xfrm rot="10800000">
            <a:off x="9601262" y="630854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8106696" y="339491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8449394" y="131189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8496082" y="279710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9385333" y="631490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8437511" y="95194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41" name="Picture 40" descr="\documentclass{article}&#10;\usepackage{amsmath}&#10;\pagestyle{empty}&#10;\begin{document}&#10;$ h_{l_{Siphon}}$&#10;&#10;&#10;\end{document}" title="IguanaTex Bitmap Display">
            <a:extLst>
              <a:ext uri="{FF2B5EF4-FFF2-40B4-BE49-F238E27FC236}">
                <a16:creationId xmlns:a16="http://schemas.microsoft.com/office/drawing/2014/main" id="{666286F4-436A-4AFC-8488-93DED6947A8E}"/>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1573092" y="2906377"/>
            <a:ext cx="764951" cy="263619"/>
          </a:xfrm>
          <a:prstGeom prst="rect">
            <a:avLst/>
          </a:prstGeom>
        </p:spPr>
      </p:pic>
      <p:grpSp>
        <p:nvGrpSpPr>
          <p:cNvPr id="60" name="Group 59"/>
          <p:cNvGrpSpPr/>
          <p:nvPr/>
        </p:nvGrpSpPr>
        <p:grpSpPr>
          <a:xfrm>
            <a:off x="5845917" y="113566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4817573" y="632598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cxnSpLocks/>
          </p:cNvCxnSpPr>
          <p:nvPr/>
        </p:nvCxnSpPr>
        <p:spPr bwMode="auto">
          <a:xfrm flipH="1" flipV="1">
            <a:off x="2564707" y="3539316"/>
            <a:ext cx="2256002" cy="900394"/>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2447239" y="376624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3595351" y="158726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3671562" y="1294059"/>
            <a:ext cx="755335" cy="369332"/>
          </a:xfrm>
          <a:prstGeom prst="rect">
            <a:avLst/>
          </a:prstGeom>
          <a:noFill/>
        </p:spPr>
        <p:txBody>
          <a:bodyPr wrap="none" rtlCol="0">
            <a:spAutoFit/>
          </a:bodyPr>
          <a:lstStyle/>
          <a:p>
            <a:r>
              <a:rPr lang="en-US" sz="1800" b="0" dirty="0"/>
              <a:t>10 cm</a:t>
            </a:r>
          </a:p>
        </p:txBody>
      </p:sp>
      <p:cxnSp>
        <p:nvCxnSpPr>
          <p:cNvPr id="178" name="Straight Connector 177"/>
          <p:cNvCxnSpPr/>
          <p:nvPr/>
        </p:nvCxnSpPr>
        <p:spPr bwMode="auto">
          <a:xfrm flipH="1">
            <a:off x="2447239" y="385307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80" name="Straight Arrow Connector 179"/>
          <p:cNvCxnSpPr>
            <a:cxnSpLocks/>
            <a:stCxn id="140" idx="3"/>
          </p:cNvCxnSpPr>
          <p:nvPr/>
        </p:nvCxnSpPr>
        <p:spPr bwMode="auto">
          <a:xfrm>
            <a:off x="2046306" y="3361920"/>
            <a:ext cx="400933" cy="342417"/>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190629" y="3591522"/>
            <a:ext cx="986167" cy="369332"/>
          </a:xfrm>
          <a:prstGeom prst="rect">
            <a:avLst/>
          </a:prstGeom>
          <a:noFill/>
        </p:spPr>
        <p:txBody>
          <a:bodyPr wrap="none" rtlCol="0">
            <a:spAutoFit/>
          </a:bodyPr>
          <a:lstStyle/>
          <a:p>
            <a:r>
              <a:rPr lang="en-US" sz="1800" b="0" dirty="0"/>
              <a:t>Pipe OD</a:t>
            </a:r>
          </a:p>
        </p:txBody>
      </p:sp>
      <p:cxnSp>
        <p:nvCxnSpPr>
          <p:cNvPr id="182" name="Straight Arrow Connector 181"/>
          <p:cNvCxnSpPr>
            <a:cxnSpLocks/>
            <a:stCxn id="181" idx="3"/>
          </p:cNvCxnSpPr>
          <p:nvPr/>
        </p:nvCxnSpPr>
        <p:spPr bwMode="auto">
          <a:xfrm>
            <a:off x="2176796" y="3776188"/>
            <a:ext cx="287873" cy="36068"/>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a:cxnSpLocks/>
          </p:cNvCxnSpPr>
          <p:nvPr/>
        </p:nvCxnSpPr>
        <p:spPr bwMode="auto">
          <a:xfrm flipH="1">
            <a:off x="1866734" y="1146245"/>
            <a:ext cx="3183052"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3680111" y="1059936"/>
            <a:ext cx="755335" cy="369332"/>
          </a:xfrm>
          <a:prstGeom prst="rect">
            <a:avLst/>
          </a:prstGeom>
          <a:noFill/>
        </p:spPr>
        <p:txBody>
          <a:bodyPr wrap="none" rtlCol="0">
            <a:spAutoFit/>
          </a:bodyPr>
          <a:lstStyle/>
          <a:p>
            <a:r>
              <a:rPr lang="en-US" sz="1800" b="0" dirty="0"/>
              <a:t>10 cm</a:t>
            </a:r>
          </a:p>
        </p:txBody>
      </p:sp>
      <p:pic>
        <p:nvPicPr>
          <p:cNvPr id="46" name="Picture 45" descr="\documentclass{article}&#10;\usepackage{amsmath}&#10;\pagestyle{empty}&#10;\begin{document}&#10;&#10;$h_{l_{SandClean}} + h_{l_{Plumbing}}$&#10;&#10;\end{document}" title="IguanaTex Bitmap Display">
            <a:extLst>
              <a:ext uri="{FF2B5EF4-FFF2-40B4-BE49-F238E27FC236}">
                <a16:creationId xmlns:a16="http://schemas.microsoft.com/office/drawing/2014/main" id="{C74A8E57-C2C6-4BE2-91F9-118F1D75CA08}"/>
              </a:ext>
            </a:extLst>
          </p:cNvPr>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3008789" y="992233"/>
            <a:ext cx="1335580" cy="144882"/>
          </a:xfrm>
          <a:prstGeom prst="rect">
            <a:avLst/>
          </a:prstGeom>
        </p:spPr>
      </p:pic>
      <p:cxnSp>
        <p:nvCxnSpPr>
          <p:cNvPr id="170" name="Straight Arrow Connector 169">
            <a:extLst>
              <a:ext uri="{FF2B5EF4-FFF2-40B4-BE49-F238E27FC236}">
                <a16:creationId xmlns:a16="http://schemas.microsoft.com/office/drawing/2014/main" id="{3BD03C8A-DF00-49AC-9C6D-4F6E7943A599}"/>
              </a:ext>
            </a:extLst>
          </p:cNvPr>
          <p:cNvCxnSpPr/>
          <p:nvPr/>
        </p:nvCxnSpPr>
        <p:spPr bwMode="auto">
          <a:xfrm>
            <a:off x="2128979" y="407756"/>
            <a:ext cx="0" cy="717780"/>
          </a:xfrm>
          <a:prstGeom prst="straightConnector1">
            <a:avLst/>
          </a:prstGeom>
          <a:noFill/>
          <a:ln w="12700" cap="flat" cmpd="sng" algn="ctr">
            <a:solidFill>
              <a:schemeClr val="bg2"/>
            </a:solidFill>
            <a:prstDash val="solid"/>
            <a:round/>
            <a:headEnd type="arrow" w="med" len="med"/>
            <a:tailEnd type="arrow" w="med" len="med"/>
          </a:ln>
          <a:effectLst/>
        </p:spPr>
      </p:cxnSp>
      <p:pic>
        <p:nvPicPr>
          <p:cNvPr id="48" name="Picture 47" descr="\documentclass{article}&#10;\usepackage{amsmath}&#10;\pagestyle{empty}&#10;\begin{document}&#10;&#10;$h_{l_{Fi_{total}}}$&#10;&#10;\end{document}" title="IguanaTex Bitmap Display">
            <a:extLst>
              <a:ext uri="{FF2B5EF4-FFF2-40B4-BE49-F238E27FC236}">
                <a16:creationId xmlns:a16="http://schemas.microsoft.com/office/drawing/2014/main" id="{B1C4DC8D-C8A5-492A-B062-F42E5ABF51D0}"/>
              </a:ext>
            </a:extLst>
          </p:cNvPr>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586003" y="643322"/>
            <a:ext cx="769523" cy="283428"/>
          </a:xfrm>
          <a:prstGeom prst="rect">
            <a:avLst/>
          </a:prstGeom>
          <a:solidFill>
            <a:schemeClr val="bg1"/>
          </a:solidFill>
        </p:spPr>
      </p:pic>
      <p:cxnSp>
        <p:nvCxnSpPr>
          <p:cNvPr id="179" name="Straight Arrow Connector 178">
            <a:extLst>
              <a:ext uri="{FF2B5EF4-FFF2-40B4-BE49-F238E27FC236}">
                <a16:creationId xmlns:a16="http://schemas.microsoft.com/office/drawing/2014/main" id="{35F428E5-9865-42AB-9ACA-39CB4A45952B}"/>
              </a:ext>
            </a:extLst>
          </p:cNvPr>
          <p:cNvCxnSpPr>
            <a:cxnSpLocks/>
          </p:cNvCxnSpPr>
          <p:nvPr/>
        </p:nvCxnSpPr>
        <p:spPr bwMode="auto">
          <a:xfrm>
            <a:off x="3842205" y="403289"/>
            <a:ext cx="0" cy="522283"/>
          </a:xfrm>
          <a:prstGeom prst="straightConnector1">
            <a:avLst/>
          </a:prstGeom>
          <a:noFill/>
          <a:ln w="12700" cap="flat" cmpd="sng" algn="ctr">
            <a:solidFill>
              <a:schemeClr val="bg2"/>
            </a:solidFill>
            <a:prstDash val="solid"/>
            <a:round/>
            <a:headEnd type="arrow" w="med" len="med"/>
            <a:tailEnd type="arrow" w="med" len="med"/>
          </a:ln>
          <a:effectLst/>
        </p:spPr>
      </p:cxnSp>
      <p:pic>
        <p:nvPicPr>
          <p:cNvPr id="51" name="Picture 50" descr="\documentclass{article}&#10;\usepackage{amsmath}&#10;\pagestyle{empty}&#10;\begin{document}&#10;&#10;$h_{l_{FiFlocs_{max}}}$&#10;&#10;\end{document}" title="IguanaTex Bitmap Display">
            <a:extLst>
              <a:ext uri="{FF2B5EF4-FFF2-40B4-BE49-F238E27FC236}">
                <a16:creationId xmlns:a16="http://schemas.microsoft.com/office/drawing/2014/main" id="{32EE0F87-2782-4297-B3BF-AF4FD8DC5B31}"/>
              </a:ext>
            </a:extLst>
          </p:cNvPr>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a:off x="3111856" y="488672"/>
            <a:ext cx="1183999" cy="266667"/>
          </a:xfrm>
          <a:prstGeom prst="rect">
            <a:avLst/>
          </a:prstGeom>
          <a:solidFill>
            <a:schemeClr val="bg1"/>
          </a:solidFill>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9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457200" y="1600200"/>
            <a:ext cx="8020050" cy="4525963"/>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4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8495723" y="1884178"/>
            <a:ext cx="3239077" cy="4554722"/>
          </a:xfrm>
          <a:prstGeom prst="rect">
            <a:avLst/>
          </a:prstGeom>
          <a:noFill/>
          <a:ln w="9525">
            <a:noFill/>
            <a:miter lim="800000"/>
            <a:headEnd/>
            <a:tailEnd/>
          </a:ln>
          <a:effectLst/>
        </p:spPr>
      </p:pic>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a:p>
            <a:pPr lvl="1"/>
            <a:endParaRPr lang="en-US" dirty="0"/>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966295" y="1500357"/>
            <a:ext cx="3016155" cy="5357643"/>
          </a:xfrm>
          <a:prstGeom prst="rect">
            <a:avLst/>
          </a:prstGeom>
        </p:spPr>
      </p:pic>
      <p:pic>
        <p:nvPicPr>
          <p:cNvPr id="7" name="Picture 6">
            <a:extLst>
              <a:ext uri="{FF2B5EF4-FFF2-40B4-BE49-F238E27FC236}">
                <a16:creationId xmlns:a16="http://schemas.microsoft.com/office/drawing/2014/main" id="{07B91308-8F93-4A02-BDBC-A171F23CBD5C}"/>
              </a:ext>
            </a:extLst>
          </p:cNvPr>
          <p:cNvPicPr>
            <a:picLocks noChangeAspect="1"/>
          </p:cNvPicPr>
          <p:nvPr/>
        </p:nvPicPr>
        <p:blipFill>
          <a:blip r:embed="rId5"/>
          <a:stretch>
            <a:fillRect/>
          </a:stretch>
        </p:blipFill>
        <p:spPr>
          <a:xfrm>
            <a:off x="5029200" y="1691640"/>
            <a:ext cx="3480493" cy="811705"/>
          </a:xfrm>
          <a:prstGeom prst="rect">
            <a:avLst/>
          </a:prstGeom>
        </p:spPr>
      </p:pic>
      <p:pic>
        <p:nvPicPr>
          <p:cNvPr id="4" name="Picture 3">
            <a:extLst>
              <a:ext uri="{FF2B5EF4-FFF2-40B4-BE49-F238E27FC236}">
                <a16:creationId xmlns:a16="http://schemas.microsoft.com/office/drawing/2014/main" id="{93760794-8C9B-4B73-B447-CAC7EDEEEE45}"/>
              </a:ext>
            </a:extLst>
          </p:cNvPr>
          <p:cNvPicPr>
            <a:picLocks noChangeAspect="1"/>
          </p:cNvPicPr>
          <p:nvPr/>
        </p:nvPicPr>
        <p:blipFill>
          <a:blip r:embed="rId6"/>
          <a:stretch>
            <a:fillRect/>
          </a:stretch>
        </p:blipFill>
        <p:spPr>
          <a:xfrm>
            <a:off x="4286250" y="4784024"/>
            <a:ext cx="4359413" cy="359539"/>
          </a:xfrm>
          <a:prstGeom prst="rect">
            <a:avLst/>
          </a:prstGeom>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r>
              <a:rPr lang="en-US" dirty="0"/>
              <a:t>No evidence yet of breakthrough happening before max head loss. Thus shallower filters may be possible</a:t>
            </a:r>
          </a:p>
          <a:p>
            <a:r>
              <a:rPr lang="en-US" dirty="0"/>
              <a:t>Big goal is to eliminate slots</a:t>
            </a:r>
          </a:p>
          <a:p>
            <a:r>
              <a:rPr lang="en-US" dirty="0"/>
              <a:t>More research required to improve the design</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p:txBody>
          <a:bodyPr/>
          <a:lstStyle/>
          <a:p>
            <a:r>
              <a:rPr lang="en-US" sz="2800" dirty="0"/>
              <a:t>First filters to be used on a widespread basis</a:t>
            </a:r>
          </a:p>
          <a:p>
            <a:r>
              <a:rPr lang="en-US" sz="2800" dirty="0"/>
              <a:t>Fine sand with an effective size of 0.2 mm</a:t>
            </a:r>
          </a:p>
          <a:p>
            <a:r>
              <a:rPr lang="en-US" sz="2800" dirty="0"/>
              <a:t>Low flow rates (0.03-0.12 mm/s)</a:t>
            </a:r>
          </a:p>
          <a:p>
            <a:r>
              <a:rPr lang="en-US" sz="2800" dirty="0" err="1"/>
              <a:t>Schmutzdecke</a:t>
            </a:r>
            <a:r>
              <a:rPr lang="en-US" sz="2800" dirty="0"/>
              <a:t> (_____ ____) forms on top of the filter (surface filtration)</a:t>
            </a:r>
          </a:p>
          <a:p>
            <a:pPr lvl="1"/>
            <a:r>
              <a:rPr lang="en-US" sz="2400" dirty="0"/>
              <a:t>causes high head loss</a:t>
            </a:r>
          </a:p>
          <a:p>
            <a:pPr lvl="1"/>
            <a:r>
              <a:rPr lang="en-US" sz="2400" dirty="0"/>
              <a:t>must be removed periodically</a:t>
            </a:r>
          </a:p>
          <a:p>
            <a:r>
              <a:rPr lang="en-US" sz="2800" dirty="0"/>
              <a:t>Used without coagulation/flocculation!</a:t>
            </a:r>
          </a:p>
          <a:p>
            <a:r>
              <a:rPr lang="en-US" sz="2800" dirty="0"/>
              <a:t>Turbidity should always be less than 10 NTU with a lower average to prevent rapid clogging</a:t>
            </a:r>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10850306" y="21590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Remove the majority of the particles and dissolved organics using flocculation/floc filter/plate (or tube) settlers</a:t>
            </a: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pPr lvl="1"/>
            <a:r>
              <a:rPr lang="en-US" dirty="0"/>
              <a:t>No big valves needed!</a:t>
            </a:r>
          </a:p>
          <a:p>
            <a:r>
              <a:rPr lang="en-US" dirty="0"/>
              <a:t>RSF (and </a:t>
            </a:r>
            <a:r>
              <a:rPr lang="en-US" dirty="0" err="1"/>
              <a:t>StaRS</a:t>
            </a:r>
            <a:r>
              <a:rPr lang="en-US" dirty="0"/>
              <a:t>) require pretreatment with coagulant</a:t>
            </a:r>
          </a:p>
          <a:p>
            <a:r>
              <a:rPr lang="en-US" dirty="0"/>
              <a:t>Sand Filters CAN NOT treat high turbidity water</a:t>
            </a:r>
          </a:p>
          <a:p>
            <a:pPr marL="0" indent="0">
              <a:buNone/>
            </a:pPr>
            <a:endParaRPr lang="en-US" dirty="0"/>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3"/>
            <a:ext cx="12192000" cy="9144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410"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12149186" cy="802005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1.66667E-6 -2.59259E-6 L 0.17135 -0.59815 " pathEditMode="relative" rAng="0" ptsTypes="AA">
                                      <p:cBhvr>
                                        <p:cTn id="6" dur="2000" fill="hold"/>
                                        <p:tgtEl>
                                          <p:spTgt spid="563201"/>
                                        </p:tgtEl>
                                        <p:attrNameLst>
                                          <p:attrName>ppt_x</p:attrName>
                                          <p:attrName>ppt_y</p:attrName>
                                        </p:attrNameLst>
                                      </p:cBhvr>
                                      <p:rCtr x="8568" y="-29907"/>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2.91667E-6 -2.22222E-6 L 0.00338 -0.99583 " pathEditMode="relative" rAng="0" ptsTypes="AA">
                                      <p:cBhvr>
                                        <p:cTn id="10" dur="2000" fill="hold"/>
                                        <p:tgtEl>
                                          <p:spTgt spid="563202"/>
                                        </p:tgtEl>
                                        <p:attrNameLst>
                                          <p:attrName>ppt_x</p:attrName>
                                          <p:attrName>ppt_y</p:attrName>
                                        </p:attrNameLst>
                                      </p:cBhvr>
                                      <p:rCtr x="169" y="-4979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0.371"/>
  <p:tag name="LATEXADDIN" val="\documentclass{article}&#10;\usepackage{amsmath}&#10;\pagestyle{empty}&#10;\begin{document}&#10;&#10;$$\left( \Pi_{Fi}^{Bw} - 1 \right) H_{FiSand}$$&#10;&#10;&#10;\end{document}"/>
  <p:tag name="IGUANATEXSIZE" val="20"/>
  <p:tag name="IGUANATEXCURSOR" val="103"/>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841.77"/>
  <p:tag name="LATEXADDIN" val="\documentclass{article}&#10;\usepackage{amsmath}&#10;\pagestyle{empty}&#10;\begin{document}&#10;&#10;$h_{l_{BackWashSand}} + h_{l_{Trunk}} + h_{l_{Orifice}}$&#10;&#10;\end{document}"/>
  <p:tag name="IGUANATEXSIZE" val="20"/>
  <p:tag name="IGUANATEXCURSOR" val="136"/>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1034.121"/>
  <p:tag name="LATEXADDIN" val="\documentclass{article}&#10;\usepackage{amsmath}&#10;\usepackage{xcolor}&#10;\pagestyle{empty}&#10;\begin{document}&#10;&#10;&#10;$$H_{FiSand} \left( \Pi_{Fi}^{Bw} - 1 \right)$$&#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9.7338"/>
  <p:tag name="ORIGINALWIDTH" val="376.4529"/>
  <p:tag name="LATEXADDIN" val="\documentclass{article}&#10;\usepackage{amsmath}&#10;\pagestyle{empty}&#10;\begin{document}&#10;$ h_{l_{Siphon}}$&#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1202.85"/>
  <p:tag name="LATEXADDIN" val="\documentclass{article}&#10;\usepackage{amsmath}&#10;\pagestyle{empty}&#10;\begin{document}&#10;&#10;$h_{l_{SandClean}} + h_{l_{Plumbing}}$&#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39.4826"/>
  <p:tag name="ORIGINALWIDTH" val="378.7027"/>
  <p:tag name="LATEXADDIN" val="\documentclass{article}&#10;\usepackage{amsmath}&#10;\pagestyle{empty}&#10;\begin{document}&#10;&#10;$h_{l_{Fi_{total}}}$&#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1.2336"/>
  <p:tag name="ORIGINALWIDTH" val="582.6772"/>
  <p:tag name="LATEXADDIN" val="\documentclass{article}&#10;\usepackage{amsmath}&#10;\pagestyle{empty}&#10;\begin{document}&#10;&#10;$h_{l_{FiFlocs_{max}}}$&#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gn="l">
          <a:defRPr b="0" dirty="0" smtClean="0"/>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122859</TotalTime>
  <Words>4482</Words>
  <Application>Microsoft Office PowerPoint</Application>
  <PresentationFormat>Widescreen</PresentationFormat>
  <Paragraphs>643</Paragraphs>
  <Slides>83</Slides>
  <Notes>45</Notes>
  <HiddenSlides>0</HiddenSlides>
  <MMClips>6</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83</vt:i4>
      </vt:variant>
    </vt:vector>
  </HeadingPairs>
  <TitlesOfParts>
    <vt:vector size="95" baseType="lpstr">
      <vt:lpstr>Monotype Sorts</vt:lpstr>
      <vt:lpstr>Book Antiqua</vt:lpstr>
      <vt:lpstr>Candara</vt:lpstr>
      <vt:lpstr>Arial</vt:lpstr>
      <vt:lpstr>Century Gothic</vt:lpstr>
      <vt:lpstr>Cambria Math</vt:lpstr>
      <vt:lpstr>Wingdings</vt:lpstr>
      <vt:lpstr>Calibri</vt:lpstr>
      <vt:lpstr>Times New Roman</vt:lpstr>
      <vt:lpstr>Symbol</vt:lpstr>
      <vt:lpstr>SWOT 2021</vt:lpstr>
      <vt:lpstr>Photo Editor Photo</vt:lpstr>
      <vt:lpstr>Filtration Design</vt:lpstr>
      <vt:lpstr>Filtration Outline</vt:lpstr>
      <vt:lpstr>Categorizing Filters</vt:lpstr>
      <vt:lpstr>Sand Filtration Technologies</vt:lpstr>
      <vt:lpstr>Filter range of applicability  The “if it is dirty, filter it” Myth</vt:lpstr>
      <vt:lpstr>Floc/Floc Filter/Plate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Fluidized Bed: each sand grain is falling at its terminal velocity</vt:lpstr>
      <vt:lpstr>Filter Hydraulics</vt:lpstr>
      <vt:lpstr>Porosity</vt:lpstr>
      <vt:lpstr>Porosity</vt:lpstr>
      <vt:lpstr>Sand Grading</vt:lpstr>
      <vt:lpstr>Clean Bed Head Loss (Karmen Kozeny)</vt:lpstr>
      <vt:lpstr>Backwash Requirements – Head Loss (force balance)</vt:lpstr>
      <vt:lpstr>What does this analysis miss?</vt:lpstr>
      <vt:lpstr>Backwash Requirements – Flow Rate</vt:lpstr>
      <vt:lpstr>Head loss through a filter as a function of flow rate</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Stacked Rapid Sand Filter in Context</vt:lpstr>
      <vt:lpstr>PowerPoint Presentation</vt:lpstr>
      <vt:lpstr>Top View of Filter Controls</vt:lpstr>
      <vt:lpstr>PowerPoint Presentation</vt:lpstr>
      <vt:lpstr>PowerPoint Presentation</vt:lpstr>
      <vt:lpstr>PowerPoint Presentation</vt:lpstr>
      <vt:lpstr>StaRS Internal Plumbing</vt:lpstr>
      <vt:lpstr>StaRS Internal Plumbing</vt:lpstr>
      <vt:lpstr>Inlet Branches</vt:lpstr>
      <vt:lpstr>Inlet Branch in the sand</vt:lpstr>
      <vt:lpstr>Outlet Branches: 0.2 mm slots to prevent sand from exiting</vt:lpstr>
      <vt:lpstr>Slotted Outlet Branch Failures</vt:lpstr>
      <vt:lpstr>StaRS Filter Fabrication</vt:lpstr>
      <vt:lpstr>Pipe Gallery (San Nicolas)</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Head loss through FIXED HEIGHT of the Fluidized Bed as a function of flow rate</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StaRS Optimization</vt:lpstr>
      <vt:lpstr>PowerPoint Presentation</vt:lpstr>
      <vt:lpstr>Conclusions…</vt:lpstr>
      <vt:lpstr>…Conclusions…</vt:lpstr>
      <vt:lpstr>StaRS Design Guidelines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5886</cp:revision>
  <cp:lastPrinted>2014-11-08T19:01:33Z</cp:lastPrinted>
  <dcterms:created xsi:type="dcterms:W3CDTF">2004-05-06T14:53:47Z</dcterms:created>
  <dcterms:modified xsi:type="dcterms:W3CDTF">2022-03-29T18:05:04Z</dcterms:modified>
</cp:coreProperties>
</file>